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notesMasterIdLst>
    <p:notesMasterId r:id="rId61"/>
  </p:notesMasterIdLst>
  <p:sldIdLst>
    <p:sldId id="388" r:id="rId2"/>
    <p:sldId id="391" r:id="rId3"/>
    <p:sldId id="427" r:id="rId4"/>
    <p:sldId id="496" r:id="rId5"/>
    <p:sldId id="497" r:id="rId6"/>
    <p:sldId id="548" r:id="rId7"/>
    <p:sldId id="549" r:id="rId8"/>
    <p:sldId id="551" r:id="rId9"/>
    <p:sldId id="585" r:id="rId10"/>
    <p:sldId id="538" r:id="rId11"/>
    <p:sldId id="560" r:id="rId12"/>
    <p:sldId id="561" r:id="rId13"/>
    <p:sldId id="562" r:id="rId14"/>
    <p:sldId id="563" r:id="rId15"/>
    <p:sldId id="564" r:id="rId16"/>
    <p:sldId id="565" r:id="rId17"/>
    <p:sldId id="586" r:id="rId18"/>
    <p:sldId id="567" r:id="rId19"/>
    <p:sldId id="570" r:id="rId20"/>
    <p:sldId id="568" r:id="rId21"/>
    <p:sldId id="569" r:id="rId22"/>
    <p:sldId id="539" r:id="rId23"/>
    <p:sldId id="553" r:id="rId24"/>
    <p:sldId id="554" r:id="rId25"/>
    <p:sldId id="555" r:id="rId26"/>
    <p:sldId id="556" r:id="rId27"/>
    <p:sldId id="557" r:id="rId28"/>
    <p:sldId id="558" r:id="rId29"/>
    <p:sldId id="540" r:id="rId30"/>
    <p:sldId id="533" r:id="rId31"/>
    <p:sldId id="587" r:id="rId32"/>
    <p:sldId id="577" r:id="rId33"/>
    <p:sldId id="579" r:id="rId34"/>
    <p:sldId id="571" r:id="rId35"/>
    <p:sldId id="588" r:id="rId36"/>
    <p:sldId id="572" r:id="rId37"/>
    <p:sldId id="522" r:id="rId38"/>
    <p:sldId id="541" r:id="rId39"/>
    <p:sldId id="552" r:id="rId40"/>
    <p:sldId id="589" r:id="rId41"/>
    <p:sldId id="582" r:id="rId42"/>
    <p:sldId id="542" r:id="rId43"/>
    <p:sldId id="581" r:id="rId44"/>
    <p:sldId id="583" r:id="rId45"/>
    <p:sldId id="485" r:id="rId46"/>
    <p:sldId id="486" r:id="rId47"/>
    <p:sldId id="544" r:id="rId48"/>
    <p:sldId id="489" r:id="rId49"/>
    <p:sldId id="491" r:id="rId50"/>
    <p:sldId id="490" r:id="rId51"/>
    <p:sldId id="545" r:id="rId52"/>
    <p:sldId id="530" r:id="rId53"/>
    <p:sldId id="532" r:id="rId54"/>
    <p:sldId id="531" r:id="rId55"/>
    <p:sldId id="590" r:id="rId56"/>
    <p:sldId id="529" r:id="rId57"/>
    <p:sldId id="546" r:id="rId58"/>
    <p:sldId id="547" r:id="rId59"/>
    <p:sldId id="419" r:id="rId60"/>
  </p:sldIdLst>
  <p:sldSz cx="9144000" cy="6858000" type="screen4x3"/>
  <p:notesSz cx="6858000" cy="9144000"/>
  <p:defaultTextStyle>
    <a:defPPr>
      <a:defRPr lang="zh-CN"/>
    </a:defPPr>
    <a:lvl1pPr algn="l" rtl="0" eaLnBrk="0" fontAlgn="base" hangingPunct="0">
      <a:spcBef>
        <a:spcPct val="0"/>
      </a:spcBef>
      <a:spcAft>
        <a:spcPct val="0"/>
      </a:spcAft>
      <a:defRPr sz="2000" kern="1200">
        <a:solidFill>
          <a:srgbClr val="000000"/>
        </a:solidFill>
        <a:latin typeface="Times New Roman" pitchFamily="18" charset="0"/>
        <a:ea typeface="宋体" charset="-122"/>
        <a:cs typeface="+mn-cs"/>
      </a:defRPr>
    </a:lvl1pPr>
    <a:lvl2pPr marL="457200" algn="l" rtl="0" eaLnBrk="0" fontAlgn="base" hangingPunct="0">
      <a:spcBef>
        <a:spcPct val="0"/>
      </a:spcBef>
      <a:spcAft>
        <a:spcPct val="0"/>
      </a:spcAft>
      <a:defRPr sz="2000" kern="1200">
        <a:solidFill>
          <a:srgbClr val="000000"/>
        </a:solidFill>
        <a:latin typeface="Times New Roman" pitchFamily="18" charset="0"/>
        <a:ea typeface="宋体" charset="-122"/>
        <a:cs typeface="+mn-cs"/>
      </a:defRPr>
    </a:lvl2pPr>
    <a:lvl3pPr marL="914400" algn="l" rtl="0" eaLnBrk="0" fontAlgn="base" hangingPunct="0">
      <a:spcBef>
        <a:spcPct val="0"/>
      </a:spcBef>
      <a:spcAft>
        <a:spcPct val="0"/>
      </a:spcAft>
      <a:defRPr sz="2000" kern="1200">
        <a:solidFill>
          <a:srgbClr val="000000"/>
        </a:solidFill>
        <a:latin typeface="Times New Roman" pitchFamily="18" charset="0"/>
        <a:ea typeface="宋体" charset="-122"/>
        <a:cs typeface="+mn-cs"/>
      </a:defRPr>
    </a:lvl3pPr>
    <a:lvl4pPr marL="1371600" algn="l" rtl="0" eaLnBrk="0" fontAlgn="base" hangingPunct="0">
      <a:spcBef>
        <a:spcPct val="0"/>
      </a:spcBef>
      <a:spcAft>
        <a:spcPct val="0"/>
      </a:spcAft>
      <a:defRPr sz="2000" kern="1200">
        <a:solidFill>
          <a:srgbClr val="000000"/>
        </a:solidFill>
        <a:latin typeface="Times New Roman" pitchFamily="18" charset="0"/>
        <a:ea typeface="宋体" charset="-122"/>
        <a:cs typeface="+mn-cs"/>
      </a:defRPr>
    </a:lvl4pPr>
    <a:lvl5pPr marL="1828800" algn="l" rtl="0" eaLnBrk="0" fontAlgn="base" hangingPunct="0">
      <a:spcBef>
        <a:spcPct val="0"/>
      </a:spcBef>
      <a:spcAft>
        <a:spcPct val="0"/>
      </a:spcAft>
      <a:defRPr sz="2000" kern="1200">
        <a:solidFill>
          <a:srgbClr val="000000"/>
        </a:solidFill>
        <a:latin typeface="Times New Roman" pitchFamily="18" charset="0"/>
        <a:ea typeface="宋体" charset="-122"/>
        <a:cs typeface="+mn-cs"/>
      </a:defRPr>
    </a:lvl5pPr>
    <a:lvl6pPr marL="2286000" algn="l" defTabSz="914400" rtl="0" eaLnBrk="1" latinLnBrk="0" hangingPunct="1">
      <a:defRPr sz="2000" kern="1200">
        <a:solidFill>
          <a:srgbClr val="000000"/>
        </a:solidFill>
        <a:latin typeface="Times New Roman" pitchFamily="18" charset="0"/>
        <a:ea typeface="宋体" charset="-122"/>
        <a:cs typeface="+mn-cs"/>
      </a:defRPr>
    </a:lvl6pPr>
    <a:lvl7pPr marL="2743200" algn="l" defTabSz="914400" rtl="0" eaLnBrk="1" latinLnBrk="0" hangingPunct="1">
      <a:defRPr sz="2000" kern="1200">
        <a:solidFill>
          <a:srgbClr val="000000"/>
        </a:solidFill>
        <a:latin typeface="Times New Roman" pitchFamily="18" charset="0"/>
        <a:ea typeface="宋体" charset="-122"/>
        <a:cs typeface="+mn-cs"/>
      </a:defRPr>
    </a:lvl7pPr>
    <a:lvl8pPr marL="3200400" algn="l" defTabSz="914400" rtl="0" eaLnBrk="1" latinLnBrk="0" hangingPunct="1">
      <a:defRPr sz="2000" kern="1200">
        <a:solidFill>
          <a:srgbClr val="000000"/>
        </a:solidFill>
        <a:latin typeface="Times New Roman" pitchFamily="18" charset="0"/>
        <a:ea typeface="宋体" charset="-122"/>
        <a:cs typeface="+mn-cs"/>
      </a:defRPr>
    </a:lvl8pPr>
    <a:lvl9pPr marL="3657600" algn="l" defTabSz="914400" rtl="0" eaLnBrk="1" latinLnBrk="0" hangingPunct="1">
      <a:defRPr sz="2000" kern="1200">
        <a:solidFill>
          <a:srgbClr val="000000"/>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FF"/>
    <a:srgbClr val="FF3300"/>
    <a:srgbClr val="00FF00"/>
    <a:srgbClr val="339933"/>
    <a:srgbClr val="FF9900"/>
    <a:srgbClr val="CCFFCC"/>
    <a:srgbClr val="00FFFF"/>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1" autoAdjust="0"/>
    <p:restoredTop sz="83067" autoAdjust="0"/>
  </p:normalViewPr>
  <p:slideViewPr>
    <p:cSldViewPr>
      <p:cViewPr>
        <p:scale>
          <a:sx n="70" d="100"/>
          <a:sy n="70" d="100"/>
        </p:scale>
        <p:origin x="-1195"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charset="0"/>
                <a:ea typeface="宋体" pitchFamily="2" charset="-122"/>
              </a:defRPr>
            </a:lvl1pPr>
          </a:lstStyle>
          <a:p>
            <a:pPr>
              <a:defRPr/>
            </a:pPr>
            <a:endParaRPr lang="en-US" altLang="zh-CN"/>
          </a:p>
        </p:txBody>
      </p:sp>
      <p:sp>
        <p:nvSpPr>
          <p:cNvPr id="2191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ea typeface="宋体" pitchFamily="2" charset="-122"/>
              </a:defRPr>
            </a:lvl1pPr>
          </a:lstStyle>
          <a:p>
            <a:pPr>
              <a:defRPr/>
            </a:pPr>
            <a:endParaRPr lang="en-US" altLang="zh-CN"/>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91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191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charset="0"/>
                <a:ea typeface="宋体" pitchFamily="2" charset="-122"/>
              </a:defRPr>
            </a:lvl1pPr>
          </a:lstStyle>
          <a:p>
            <a:pPr>
              <a:defRPr/>
            </a:pPr>
            <a:endParaRPr lang="en-US" altLang="zh-CN"/>
          </a:p>
        </p:txBody>
      </p:sp>
      <p:sp>
        <p:nvSpPr>
          <p:cNvPr id="2191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charset="0"/>
                <a:ea typeface="宋体" pitchFamily="2" charset="-122"/>
              </a:defRPr>
            </a:lvl1pPr>
          </a:lstStyle>
          <a:p>
            <a:pPr>
              <a:defRPr/>
            </a:pPr>
            <a:fld id="{A205C85F-A9A9-4F45-8419-85E18D74F1A7}" type="slidenum">
              <a:rPr lang="en-US" altLang="zh-CN"/>
              <a:pPr>
                <a:defRPr/>
              </a:pPr>
              <a:t>‹#›</a:t>
            </a:fld>
            <a:endParaRPr lang="en-US" altLang="zh-CN"/>
          </a:p>
        </p:txBody>
      </p:sp>
    </p:spTree>
    <p:extLst>
      <p:ext uri="{BB962C8B-B14F-4D97-AF65-F5344CB8AC3E}">
        <p14:creationId xmlns:p14="http://schemas.microsoft.com/office/powerpoint/2010/main" val="3597400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RSA-155" TargetMode="External"/><Relationship Id="rId13" Type="http://schemas.openxmlformats.org/officeDocument/2006/relationships/hyperlink" Target="https://en.wikipedia.org/wiki/Shor's_algorithm" TargetMode="External"/><Relationship Id="rId3" Type="http://schemas.openxmlformats.org/officeDocument/2006/relationships/hyperlink" Target="https://en.wikipedia.org/wiki/RSA_(cryptosystem)" TargetMode="External"/><Relationship Id="rId7" Type="http://schemas.openxmlformats.org/officeDocument/2006/relationships/hyperlink" Target="https://en.wikipedia.org/wiki/Personal_computer" TargetMode="External"/><Relationship Id="rId12" Type="http://schemas.openxmlformats.org/officeDocument/2006/relationships/hyperlink" Target="https://en.wikipedia.org/wiki/Polynomial_time"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Bit" TargetMode="External"/><Relationship Id="rId11" Type="http://schemas.openxmlformats.org/officeDocument/2006/relationships/hyperlink" Target="https://en.wikipedia.org/wiki/Quantum_computer" TargetMode="External"/><Relationship Id="rId5" Type="http://schemas.openxmlformats.org/officeDocument/2006/relationships/hyperlink" Target="https://en.wikipedia.org/wiki/RSA-768" TargetMode="External"/><Relationship Id="rId10" Type="http://schemas.openxmlformats.org/officeDocument/2006/relationships/hyperlink" Target="https://en.wikipedia.org/wiki/Peter_Shor" TargetMode="External"/><Relationship Id="rId4" Type="http://schemas.openxmlformats.org/officeDocument/2006/relationships/hyperlink" Target="https://en.wikipedia.org/wiki/RSA_number" TargetMode="External"/><Relationship Id="rId9" Type="http://schemas.openxmlformats.org/officeDocument/2006/relationships/hyperlink" Target="https://en.wikipedia.org/wiki/TWIR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RSA_(cryptosyste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RSA-155" TargetMode="External"/><Relationship Id="rId13" Type="http://schemas.openxmlformats.org/officeDocument/2006/relationships/hyperlink" Target="https://en.wikipedia.org/wiki/Shor's_algorithm" TargetMode="External"/><Relationship Id="rId3" Type="http://schemas.openxmlformats.org/officeDocument/2006/relationships/hyperlink" Target="https://en.wikipedia.org/wiki/RSA_(cryptosystem)" TargetMode="External"/><Relationship Id="rId7" Type="http://schemas.openxmlformats.org/officeDocument/2006/relationships/hyperlink" Target="https://en.wikipedia.org/wiki/Personal_computer" TargetMode="External"/><Relationship Id="rId12" Type="http://schemas.openxmlformats.org/officeDocument/2006/relationships/hyperlink" Target="https://en.wikipedia.org/wiki/Polynomial_tim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Bit" TargetMode="External"/><Relationship Id="rId11" Type="http://schemas.openxmlformats.org/officeDocument/2006/relationships/hyperlink" Target="https://en.wikipedia.org/wiki/Quantum_computer" TargetMode="External"/><Relationship Id="rId5" Type="http://schemas.openxmlformats.org/officeDocument/2006/relationships/hyperlink" Target="https://en.wikipedia.org/wiki/RSA-768" TargetMode="External"/><Relationship Id="rId10" Type="http://schemas.openxmlformats.org/officeDocument/2006/relationships/hyperlink" Target="https://en.wikipedia.org/wiki/Peter_Shor" TargetMode="External"/><Relationship Id="rId4" Type="http://schemas.openxmlformats.org/officeDocument/2006/relationships/hyperlink" Target="https://en.wikipedia.org/wiki/RSA_number" TargetMode="External"/><Relationship Id="rId9" Type="http://schemas.openxmlformats.org/officeDocument/2006/relationships/hyperlink" Target="https://en.wikipedia.org/wiki/TWIR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RSA-155" TargetMode="External"/><Relationship Id="rId13" Type="http://schemas.openxmlformats.org/officeDocument/2006/relationships/hyperlink" Target="https://en.wikipedia.org/wiki/Shor's_algorithm" TargetMode="External"/><Relationship Id="rId3" Type="http://schemas.openxmlformats.org/officeDocument/2006/relationships/hyperlink" Target="https://en.wikipedia.org/wiki/RSA_(cryptosystem)" TargetMode="External"/><Relationship Id="rId7" Type="http://schemas.openxmlformats.org/officeDocument/2006/relationships/hyperlink" Target="https://en.wikipedia.org/wiki/Personal_computer" TargetMode="External"/><Relationship Id="rId12" Type="http://schemas.openxmlformats.org/officeDocument/2006/relationships/hyperlink" Target="https://en.wikipedia.org/wiki/Polynomial_tim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Bit" TargetMode="External"/><Relationship Id="rId11" Type="http://schemas.openxmlformats.org/officeDocument/2006/relationships/hyperlink" Target="https://en.wikipedia.org/wiki/Quantum_computer" TargetMode="External"/><Relationship Id="rId5" Type="http://schemas.openxmlformats.org/officeDocument/2006/relationships/hyperlink" Target="https://en.wikipedia.org/wiki/RSA-768" TargetMode="External"/><Relationship Id="rId10" Type="http://schemas.openxmlformats.org/officeDocument/2006/relationships/hyperlink" Target="https://en.wikipedia.org/wiki/Peter_Shor" TargetMode="External"/><Relationship Id="rId4" Type="http://schemas.openxmlformats.org/officeDocument/2006/relationships/hyperlink" Target="https://en.wikipedia.org/wiki/RSA_number" TargetMode="External"/><Relationship Id="rId9" Type="http://schemas.openxmlformats.org/officeDocument/2006/relationships/hyperlink" Target="https://en.wikipedia.org/wiki/TWIR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3</a:t>
            </a:fld>
            <a:endParaRPr lang="zh-CN" altLang="en-US"/>
          </a:p>
        </p:txBody>
      </p:sp>
    </p:spTree>
    <p:extLst>
      <p:ext uri="{BB962C8B-B14F-4D97-AF65-F5344CB8AC3E}">
        <p14:creationId xmlns:p14="http://schemas.microsoft.com/office/powerpoint/2010/main" val="416388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18</a:t>
            </a:fld>
            <a:endParaRPr lang="en-US" altLang="zh-CN"/>
          </a:p>
        </p:txBody>
      </p:sp>
    </p:spTree>
    <p:extLst>
      <p:ext uri="{BB962C8B-B14F-4D97-AF65-F5344CB8AC3E}">
        <p14:creationId xmlns:p14="http://schemas.microsoft.com/office/powerpoint/2010/main" val="174673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19</a:t>
            </a:fld>
            <a:endParaRPr lang="en-US" altLang="zh-CN"/>
          </a:p>
        </p:txBody>
      </p:sp>
    </p:spTree>
    <p:extLst>
      <p:ext uri="{BB962C8B-B14F-4D97-AF65-F5344CB8AC3E}">
        <p14:creationId xmlns:p14="http://schemas.microsoft.com/office/powerpoint/2010/main" val="174673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23</a:t>
            </a:fld>
            <a:endParaRPr lang="zh-CN" altLang="en-US"/>
          </a:p>
        </p:txBody>
      </p:sp>
    </p:spTree>
    <p:extLst>
      <p:ext uri="{BB962C8B-B14F-4D97-AF65-F5344CB8AC3E}">
        <p14:creationId xmlns:p14="http://schemas.microsoft.com/office/powerpoint/2010/main" val="79598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24</a:t>
            </a:fld>
            <a:endParaRPr lang="zh-CN" altLang="en-US"/>
          </a:p>
        </p:txBody>
      </p:sp>
    </p:spTree>
    <p:extLst>
      <p:ext uri="{BB962C8B-B14F-4D97-AF65-F5344CB8AC3E}">
        <p14:creationId xmlns:p14="http://schemas.microsoft.com/office/powerpoint/2010/main" val="64191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25</a:t>
            </a:fld>
            <a:endParaRPr lang="zh-CN" altLang="en-US"/>
          </a:p>
        </p:txBody>
      </p:sp>
    </p:spTree>
    <p:extLst>
      <p:ext uri="{BB962C8B-B14F-4D97-AF65-F5344CB8AC3E}">
        <p14:creationId xmlns:p14="http://schemas.microsoft.com/office/powerpoint/2010/main" val="869708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26</a:t>
            </a:fld>
            <a:endParaRPr lang="zh-CN" altLang="en-US"/>
          </a:p>
        </p:txBody>
      </p:sp>
    </p:spTree>
    <p:extLst>
      <p:ext uri="{BB962C8B-B14F-4D97-AF65-F5344CB8AC3E}">
        <p14:creationId xmlns:p14="http://schemas.microsoft.com/office/powerpoint/2010/main" val="3328394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27</a:t>
            </a:fld>
            <a:endParaRPr lang="zh-CN" altLang="en-US"/>
          </a:p>
        </p:txBody>
      </p:sp>
    </p:spTree>
    <p:extLst>
      <p:ext uri="{BB962C8B-B14F-4D97-AF65-F5344CB8AC3E}">
        <p14:creationId xmlns:p14="http://schemas.microsoft.com/office/powerpoint/2010/main" val="110670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28</a:t>
            </a:fld>
            <a:endParaRPr lang="zh-CN" altLang="en-US"/>
          </a:p>
        </p:txBody>
      </p:sp>
    </p:spTree>
    <p:extLst>
      <p:ext uri="{BB962C8B-B14F-4D97-AF65-F5344CB8AC3E}">
        <p14:creationId xmlns:p14="http://schemas.microsoft.com/office/powerpoint/2010/main" val="145190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30</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r>
              <a:rPr lang="en-US" dirty="0" smtClean="0"/>
              <a:t>Faster method</a:t>
            </a:r>
            <a:r>
              <a:rPr lang="en-US" baseline="0" dirty="0" smtClean="0"/>
              <a:t> of </a:t>
            </a:r>
            <a:r>
              <a:rPr lang="en-US" dirty="0" smtClean="0"/>
              <a:t>Exponent operation</a:t>
            </a:r>
            <a:r>
              <a:rPr lang="en-US" baseline="0" dirty="0" smtClean="0"/>
              <a:t> modulo n</a:t>
            </a:r>
          </a:p>
          <a:p>
            <a:r>
              <a:rPr lang="en-US" baseline="0" dirty="0" smtClean="0"/>
              <a:t>C is represented in binary</a:t>
            </a:r>
            <a:endParaRPr lang="en-US" dirty="0"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4</a:t>
            </a:fld>
            <a:endParaRPr lang="zh-CN" altLang="en-US"/>
          </a:p>
        </p:txBody>
      </p:sp>
    </p:spTree>
    <p:extLst>
      <p:ext uri="{BB962C8B-B14F-4D97-AF65-F5344CB8AC3E}">
        <p14:creationId xmlns:p14="http://schemas.microsoft.com/office/powerpoint/2010/main" val="4163880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32</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33</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34</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35</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36</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endParaRPr lang="en-US" smtClean="0"/>
          </a:p>
        </p:txBody>
      </p:sp>
      <p:sp>
        <p:nvSpPr>
          <p:cNvPr id="47108" name="灯片编号占位符 3"/>
          <p:cNvSpPr>
            <a:spLocks noGrp="1"/>
          </p:cNvSpPr>
          <p:nvPr>
            <p:ph type="sldNum" sz="quarter" idx="5"/>
          </p:nvPr>
        </p:nvSpPr>
        <p:spPr>
          <a:noFill/>
        </p:spPr>
        <p:txBody>
          <a:bodyPr/>
          <a:lstStyle/>
          <a:p>
            <a:fld id="{068D0309-C881-46E7-8284-C86982C5A656}" type="slidenum">
              <a:rPr lang="en-US" altLang="zh-CN" smtClean="0"/>
              <a:pPr/>
              <a:t>37</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smtClean="0"/>
              <a:t>The security of RSA is</a:t>
            </a:r>
            <a:r>
              <a:rPr lang="en-US" altLang="zh-CN" baseline="0" dirty="0" smtClean="0"/>
              <a:t> </a:t>
            </a:r>
            <a:r>
              <a:rPr lang="en-US" altLang="zh-CN" sz="2400" dirty="0" smtClean="0"/>
              <a:t>based on the belief that</a:t>
            </a:r>
            <a:r>
              <a:rPr lang="en-US" altLang="zh-CN" sz="2400" dirty="0" smtClean="0">
                <a:solidFill>
                  <a:srgbClr val="3333FF"/>
                </a:solidFill>
              </a:rPr>
              <a:t> the encryption function </a:t>
            </a:r>
            <a:r>
              <a:rPr lang="en-US" altLang="zh-CN" sz="2400" i="1" dirty="0" smtClean="0">
                <a:solidFill>
                  <a:srgbClr val="3333FF"/>
                </a:solidFill>
              </a:rPr>
              <a:t>c</a:t>
            </a:r>
            <a:r>
              <a:rPr lang="en-US" altLang="zh-CN" sz="2400" dirty="0" smtClean="0">
                <a:solidFill>
                  <a:srgbClr val="3333FF"/>
                </a:solidFill>
              </a:rPr>
              <a:t> = </a:t>
            </a:r>
            <a:r>
              <a:rPr lang="en-US" altLang="zh-CN" sz="2400" i="1" dirty="0" err="1" smtClean="0">
                <a:solidFill>
                  <a:srgbClr val="0000FF"/>
                </a:solidFill>
              </a:rPr>
              <a:t>m</a:t>
            </a:r>
            <a:r>
              <a:rPr lang="en-US" altLang="zh-CN" sz="2400" i="1" baseline="30000" dirty="0" err="1" smtClean="0">
                <a:solidFill>
                  <a:srgbClr val="339933"/>
                </a:solidFill>
              </a:rPr>
              <a:t>b</a:t>
            </a:r>
            <a:r>
              <a:rPr lang="en-US" altLang="zh-CN" sz="2400" dirty="0" smtClean="0">
                <a:solidFill>
                  <a:srgbClr val="0000FF"/>
                </a:solidFill>
              </a:rPr>
              <a:t>  mod </a:t>
            </a:r>
            <a:r>
              <a:rPr lang="en-US" altLang="zh-CN" sz="2400" i="1" dirty="0" smtClean="0">
                <a:solidFill>
                  <a:srgbClr val="339933"/>
                </a:solidFill>
              </a:rPr>
              <a:t>n </a:t>
            </a:r>
            <a:r>
              <a:rPr lang="en-US" altLang="zh-CN" sz="2400" dirty="0" smtClean="0">
                <a:solidFill>
                  <a:srgbClr val="3333FF"/>
                </a:solidFill>
              </a:rPr>
              <a:t>is a </a:t>
            </a:r>
            <a:r>
              <a:rPr lang="en-US" altLang="zh-CN" sz="2400" u="sng" dirty="0" smtClean="0">
                <a:solidFill>
                  <a:srgbClr val="FF0000"/>
                </a:solidFill>
              </a:rPr>
              <a:t>one-way function</a:t>
            </a:r>
            <a:r>
              <a:rPr lang="en-US" altLang="zh-CN" sz="2400" dirty="0" smtClean="0">
                <a:solidFill>
                  <a:srgbClr val="3333FF"/>
                </a:solidFill>
              </a:rPr>
              <a:t>, </a:t>
            </a:r>
            <a:r>
              <a:rPr lang="en-US" altLang="zh-CN" sz="2400" dirty="0" smtClean="0"/>
              <a:t>so it will be </a:t>
            </a:r>
            <a:r>
              <a:rPr lang="en-US" altLang="zh-CN" sz="2400" u="sng" dirty="0" smtClean="0">
                <a:solidFill>
                  <a:srgbClr val="FF0000"/>
                </a:solidFill>
              </a:rPr>
              <a:t>computationally infeasible </a:t>
            </a:r>
            <a:r>
              <a:rPr lang="en-US" altLang="zh-CN" sz="2400" dirty="0" smtClean="0"/>
              <a:t>for an opponent to decrypt a </a:t>
            </a:r>
            <a:r>
              <a:rPr lang="en-US" altLang="zh-CN" sz="2400" dirty="0" err="1" smtClean="0"/>
              <a:t>ciphertext</a:t>
            </a:r>
            <a:r>
              <a:rPr lang="en-US" altLang="zh-CN" sz="2400" dirty="0" smtClean="0">
                <a:solidFill>
                  <a:srgbClr val="3333FF"/>
                </a:solidFill>
              </a:rPr>
              <a:t>. </a:t>
            </a:r>
          </a:p>
          <a:p>
            <a:pPr lvl="1"/>
            <a:r>
              <a:rPr lang="en-US" altLang="zh-CN" sz="2400" dirty="0" smtClean="0">
                <a:solidFill>
                  <a:srgbClr val="3333FF"/>
                </a:solidFill>
              </a:rPr>
              <a:t>The </a:t>
            </a:r>
            <a:r>
              <a:rPr lang="en-US" altLang="zh-CN" sz="2400" dirty="0" smtClean="0">
                <a:solidFill>
                  <a:srgbClr val="FF0000"/>
                </a:solidFill>
              </a:rPr>
              <a:t>trapdoor </a:t>
            </a:r>
            <a:r>
              <a:rPr lang="en-US" altLang="zh-CN" sz="2400" dirty="0" smtClean="0">
                <a:solidFill>
                  <a:srgbClr val="3333FF"/>
                </a:solidFill>
              </a:rPr>
              <a:t>that allows Bob to decrypt a </a:t>
            </a:r>
            <a:r>
              <a:rPr lang="en-US" altLang="zh-CN" sz="2400" dirty="0" err="1" smtClean="0">
                <a:solidFill>
                  <a:srgbClr val="3333FF"/>
                </a:solidFill>
              </a:rPr>
              <a:t>ciphertext</a:t>
            </a:r>
            <a:r>
              <a:rPr lang="en-US" altLang="zh-CN" sz="2400" dirty="0" smtClean="0">
                <a:solidFill>
                  <a:srgbClr val="3333FF"/>
                </a:solidFill>
              </a:rPr>
              <a:t> is the knowledge of the factorization </a:t>
            </a:r>
            <a:r>
              <a:rPr lang="en-US" altLang="zh-CN" sz="2400" i="1" dirty="0" smtClean="0">
                <a:solidFill>
                  <a:srgbClr val="FF0000"/>
                </a:solidFill>
              </a:rPr>
              <a:t>n=</a:t>
            </a:r>
            <a:r>
              <a:rPr lang="en-US" altLang="zh-CN" sz="2400" i="1" dirty="0" err="1" smtClean="0">
                <a:solidFill>
                  <a:srgbClr val="FF0000"/>
                </a:solidFill>
              </a:rPr>
              <a:t>pq</a:t>
            </a:r>
            <a:r>
              <a:rPr lang="en-US" altLang="zh-CN" sz="2400" i="1" dirty="0" smtClean="0">
                <a:solidFill>
                  <a:srgbClr val="FF0000"/>
                </a:solidFill>
              </a:rPr>
              <a:t>.</a:t>
            </a:r>
          </a:p>
          <a:p>
            <a:pPr lvl="1"/>
            <a:endParaRPr lang="en-US" altLang="zh-CN" sz="2400" i="1" dirty="0" smtClean="0">
              <a:solidFill>
                <a:srgbClr val="FF0000"/>
              </a:solidFill>
            </a:endParaRPr>
          </a:p>
          <a:p>
            <a:pPr lvl="1"/>
            <a:r>
              <a:rPr lang="en-US" altLang="zh-CN" sz="2400" i="1" dirty="0" smtClean="0">
                <a:solidFill>
                  <a:srgbClr val="FF0000"/>
                </a:solidFill>
              </a:rPr>
              <a:t>Breaking RSA is</a:t>
            </a:r>
            <a:r>
              <a:rPr lang="en-US" altLang="zh-CN" sz="2400" i="1" baseline="0" dirty="0" smtClean="0">
                <a:solidFill>
                  <a:srgbClr val="FF0000"/>
                </a:solidFill>
              </a:rPr>
              <a:t> not harder than factoring n.</a:t>
            </a:r>
            <a:endParaRPr lang="en-US" altLang="zh-CN" sz="2400" dirty="0" smtClean="0">
              <a:solidFill>
                <a:srgbClr val="3333FF"/>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39</a:t>
            </a:fld>
            <a:endParaRPr lang="en-US" altLang="zh-CN"/>
          </a:p>
        </p:txBody>
      </p:sp>
    </p:spTree>
    <p:extLst>
      <p:ext uri="{BB962C8B-B14F-4D97-AF65-F5344CB8AC3E}">
        <p14:creationId xmlns:p14="http://schemas.microsoft.com/office/powerpoint/2010/main" val="39030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The first RSA-512 factorization in 1999 required the equivalent of 8,400 MIPS years, over an elapsed time of about seven months.</a:t>
            </a:r>
            <a:r>
              <a:rPr lang="en-US" altLang="zh-CN" sz="1200" b="0" i="0" u="none" strike="noStrike" kern="1200" baseline="30000" dirty="0" smtClean="0">
                <a:solidFill>
                  <a:schemeClr val="tx1"/>
                </a:solidFill>
                <a:effectLst/>
                <a:latin typeface="Arial" charset="0"/>
                <a:ea typeface="宋体" pitchFamily="2" charset="-122"/>
                <a:cs typeface="+mn-cs"/>
                <a:hlinkClick r:id="rId3"/>
              </a:rPr>
              <a:t>[28]</a:t>
            </a:r>
            <a:r>
              <a:rPr lang="en-US" altLang="zh-CN" sz="1200" b="0" i="0" u="none" strike="noStrike" kern="1200" baseline="300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In 2009, Benjamin Moody factored an RSA-512 bit key in 73 days using only public software (GGNFS) and his desktop computer (a dual-core Athlon64 with a 1,900 MHz </a:t>
            </a:r>
            <a:r>
              <a:rPr lang="en-US" altLang="zh-CN" sz="1200" b="0" i="0" kern="1200" dirty="0" err="1" smtClean="0">
                <a:solidFill>
                  <a:schemeClr val="tx1"/>
                </a:solidFill>
                <a:effectLst/>
                <a:latin typeface="Arial" charset="0"/>
                <a:ea typeface="宋体" pitchFamily="2" charset="-122"/>
                <a:cs typeface="+mn-cs"/>
              </a:rPr>
              <a:t>cpu</a:t>
            </a:r>
            <a:r>
              <a:rPr lang="en-US" altLang="zh-CN" sz="1200" b="0" i="0" kern="1200" dirty="0" smtClean="0">
                <a:solidFill>
                  <a:schemeClr val="tx1"/>
                </a:solidFill>
                <a:effectLst/>
                <a:latin typeface="Arial" charset="0"/>
                <a:ea typeface="宋体" pitchFamily="2" charset="-122"/>
                <a:cs typeface="+mn-cs"/>
              </a:rPr>
              <a:t>.). Just less than five gigabytes of disk storage was required and about 2.5 gigabytes of RAM for the sieving process. </a:t>
            </a:r>
          </a:p>
          <a:p>
            <a:r>
              <a:rPr lang="en-US" altLang="zh-CN" sz="1200" b="0" i="0" kern="1200" dirty="0" smtClean="0">
                <a:solidFill>
                  <a:schemeClr val="tx1"/>
                </a:solidFill>
                <a:effectLst/>
                <a:latin typeface="Arial" charset="0"/>
                <a:ea typeface="宋体" pitchFamily="2" charset="-122"/>
                <a:cs typeface="+mn-cs"/>
              </a:rPr>
              <a:t>As of 2010, the largest factored </a:t>
            </a:r>
            <a:r>
              <a:rPr lang="en-US" altLang="zh-CN" sz="1200" b="0" i="0" u="none" strike="noStrike" kern="1200" dirty="0" smtClean="0">
                <a:solidFill>
                  <a:schemeClr val="tx1"/>
                </a:solidFill>
                <a:effectLst/>
                <a:latin typeface="Arial" charset="0"/>
                <a:ea typeface="宋体" pitchFamily="2" charset="-122"/>
                <a:cs typeface="+mn-cs"/>
                <a:hlinkClick r:id="rId4" tooltip="RSA number"/>
              </a:rPr>
              <a:t>RSA number</a:t>
            </a:r>
            <a:r>
              <a:rPr lang="en-US" altLang="zh-CN" sz="1200" b="0" i="0" kern="1200" dirty="0" smtClean="0">
                <a:solidFill>
                  <a:schemeClr val="tx1"/>
                </a:solidFill>
                <a:effectLst/>
                <a:latin typeface="Arial" charset="0"/>
                <a:ea typeface="宋体" pitchFamily="2" charset="-122"/>
                <a:cs typeface="+mn-cs"/>
              </a:rPr>
              <a:t> was 768 bits long (232 decimal digits, see </a:t>
            </a:r>
            <a:r>
              <a:rPr lang="en-US" altLang="zh-CN" sz="1200" b="0" i="0" u="none" strike="noStrike" kern="1200" dirty="0" smtClean="0">
                <a:solidFill>
                  <a:schemeClr val="tx1"/>
                </a:solidFill>
                <a:effectLst/>
                <a:latin typeface="Arial" charset="0"/>
                <a:ea typeface="宋体" pitchFamily="2" charset="-122"/>
                <a:cs typeface="+mn-cs"/>
                <a:hlinkClick r:id="rId5" tooltip="RSA-768"/>
              </a:rPr>
              <a:t>RSA-768</a:t>
            </a:r>
            <a:r>
              <a:rPr lang="en-US" altLang="zh-CN" sz="1200" b="0" i="0" kern="1200" dirty="0" smtClean="0">
                <a:solidFill>
                  <a:schemeClr val="tx1"/>
                </a:solidFill>
                <a:effectLst/>
                <a:latin typeface="Arial" charset="0"/>
                <a:ea typeface="宋体" pitchFamily="2" charset="-122"/>
                <a:cs typeface="+mn-cs"/>
              </a:rPr>
              <a:t>). Its factorization, by a state-of-the-art distributed implementation, took around fifteen hundred CPU years (two years of real time, on many hundreds of computers). No larger RSA key is known publicly to have been factored. In practice, RSA keys are typically 1024 to 4096 bits long. Some experts believe that 1024-bit keys may become breakable in the near future or may already be breakable by a sufficiently well-funded attacker, though this is disputable. Few people see any way that 4096-bit keys could be broken in the foreseeable future. Therefore, it is generally presumed that RSA is secure if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is sufficiently large. If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is 300 </a:t>
            </a:r>
            <a:r>
              <a:rPr lang="en-US" altLang="zh-CN" sz="1200" b="0" i="0" u="none" strike="noStrike" kern="1200" dirty="0" smtClean="0">
                <a:solidFill>
                  <a:schemeClr val="tx1"/>
                </a:solidFill>
                <a:effectLst/>
                <a:latin typeface="Arial" charset="0"/>
                <a:ea typeface="宋体" pitchFamily="2" charset="-122"/>
                <a:cs typeface="+mn-cs"/>
                <a:hlinkClick r:id="rId6" tooltip="Bit"/>
              </a:rPr>
              <a:t>bits</a:t>
            </a:r>
            <a:r>
              <a:rPr lang="en-US" altLang="zh-CN" sz="1200" b="0" i="0" kern="1200" dirty="0" smtClean="0">
                <a:solidFill>
                  <a:schemeClr val="tx1"/>
                </a:solidFill>
                <a:effectLst/>
                <a:latin typeface="Arial" charset="0"/>
                <a:ea typeface="宋体" pitchFamily="2" charset="-122"/>
                <a:cs typeface="+mn-cs"/>
              </a:rPr>
              <a:t> or shorter, it can be factored in a few hours in a </a:t>
            </a:r>
            <a:r>
              <a:rPr lang="en-US" altLang="zh-CN" sz="1200" b="0" i="0" u="none" strike="noStrike" kern="1200" dirty="0" smtClean="0">
                <a:solidFill>
                  <a:schemeClr val="tx1"/>
                </a:solidFill>
                <a:effectLst/>
                <a:latin typeface="Arial" charset="0"/>
                <a:ea typeface="宋体" pitchFamily="2" charset="-122"/>
                <a:cs typeface="+mn-cs"/>
                <a:hlinkClick r:id="rId7" tooltip="Personal computer"/>
              </a:rPr>
              <a:t>personal computer</a:t>
            </a:r>
            <a:r>
              <a:rPr lang="en-US" altLang="zh-CN" sz="1200" b="0" i="0" kern="1200" dirty="0" smtClean="0">
                <a:solidFill>
                  <a:schemeClr val="tx1"/>
                </a:solidFill>
                <a:effectLst/>
                <a:latin typeface="Arial" charset="0"/>
                <a:ea typeface="宋体" pitchFamily="2" charset="-122"/>
                <a:cs typeface="+mn-cs"/>
              </a:rPr>
              <a:t>, using software already freely available. Keys of 512 bits have been shown to be practically breakable in 1999 when </a:t>
            </a:r>
            <a:r>
              <a:rPr lang="en-US" altLang="zh-CN" sz="1200" b="0" i="0" u="none" strike="noStrike" kern="1200" dirty="0" smtClean="0">
                <a:solidFill>
                  <a:schemeClr val="tx1"/>
                </a:solidFill>
                <a:effectLst/>
                <a:latin typeface="Arial" charset="0"/>
                <a:ea typeface="宋体" pitchFamily="2" charset="-122"/>
                <a:cs typeface="+mn-cs"/>
                <a:hlinkClick r:id="rId8" tooltip="RSA-155"/>
              </a:rPr>
              <a:t>RSA-155</a:t>
            </a:r>
            <a:r>
              <a:rPr lang="en-US" altLang="zh-CN" sz="1200" b="0" i="0" kern="1200" dirty="0" smtClean="0">
                <a:solidFill>
                  <a:schemeClr val="tx1"/>
                </a:solidFill>
                <a:effectLst/>
                <a:latin typeface="Arial" charset="0"/>
                <a:ea typeface="宋体" pitchFamily="2" charset="-122"/>
                <a:cs typeface="+mn-cs"/>
              </a:rPr>
              <a:t> was factored by using several hundred computers, and these are now factored in a few weeks using common hardware.</a:t>
            </a:r>
            <a:r>
              <a:rPr lang="en-US" altLang="zh-CN" sz="1200" b="0" i="0" u="none" strike="noStrike" kern="1200" baseline="30000" dirty="0" smtClean="0">
                <a:solidFill>
                  <a:schemeClr val="tx1"/>
                </a:solidFill>
                <a:effectLst/>
                <a:latin typeface="Arial" charset="0"/>
                <a:ea typeface="宋体" pitchFamily="2" charset="-122"/>
                <a:cs typeface="+mn-cs"/>
                <a:hlinkClick r:id="rId3"/>
              </a:rPr>
              <a:t>[30]</a:t>
            </a:r>
            <a:r>
              <a:rPr lang="en-US" altLang="zh-CN" sz="1200" b="0" i="0" kern="1200" dirty="0" smtClean="0">
                <a:solidFill>
                  <a:schemeClr val="tx1"/>
                </a:solidFill>
                <a:effectLst/>
                <a:latin typeface="Arial" charset="0"/>
                <a:ea typeface="宋体" pitchFamily="2" charset="-122"/>
                <a:cs typeface="+mn-cs"/>
              </a:rPr>
              <a:t> Exploits using 512-bit code-signing certificates that may have been factored were reported in 2011.</a:t>
            </a:r>
            <a:r>
              <a:rPr lang="en-US" altLang="zh-CN" sz="1200" b="0" i="0" u="none" strike="noStrike" kern="1200" baseline="30000" dirty="0" smtClean="0">
                <a:solidFill>
                  <a:schemeClr val="tx1"/>
                </a:solidFill>
                <a:effectLst/>
                <a:latin typeface="Arial" charset="0"/>
                <a:ea typeface="宋体" pitchFamily="2" charset="-122"/>
                <a:cs typeface="+mn-cs"/>
                <a:hlinkClick r:id="rId3"/>
              </a:rPr>
              <a:t>[31]</a:t>
            </a:r>
            <a:r>
              <a:rPr lang="en-US" altLang="zh-CN" sz="1200" b="0" i="0" kern="1200" dirty="0" smtClean="0">
                <a:solidFill>
                  <a:schemeClr val="tx1"/>
                </a:solidFill>
                <a:effectLst/>
                <a:latin typeface="Arial" charset="0"/>
                <a:ea typeface="宋体" pitchFamily="2" charset="-122"/>
                <a:cs typeface="+mn-cs"/>
              </a:rPr>
              <a:t> A theoretical hardware device named </a:t>
            </a:r>
            <a:r>
              <a:rPr lang="en-US" altLang="zh-CN" sz="1200" b="0" i="0" u="none" strike="noStrike" kern="1200" dirty="0" smtClean="0">
                <a:solidFill>
                  <a:schemeClr val="tx1"/>
                </a:solidFill>
                <a:effectLst/>
                <a:latin typeface="Arial" charset="0"/>
                <a:ea typeface="宋体" pitchFamily="2" charset="-122"/>
                <a:cs typeface="+mn-cs"/>
                <a:hlinkClick r:id="rId9" tooltip="TWIRL"/>
              </a:rPr>
              <a:t>TWIRL</a:t>
            </a:r>
            <a:r>
              <a:rPr lang="en-US" altLang="zh-CN" sz="1200" b="0" i="0" kern="1200" dirty="0" smtClean="0">
                <a:solidFill>
                  <a:schemeClr val="tx1"/>
                </a:solidFill>
                <a:effectLst/>
                <a:latin typeface="Arial" charset="0"/>
                <a:ea typeface="宋体" pitchFamily="2" charset="-122"/>
                <a:cs typeface="+mn-cs"/>
              </a:rPr>
              <a:t>, described by Shamir and </a:t>
            </a:r>
            <a:r>
              <a:rPr lang="en-US" altLang="zh-CN" sz="1200" b="0" i="0" kern="1200" dirty="0" err="1" smtClean="0">
                <a:solidFill>
                  <a:schemeClr val="tx1"/>
                </a:solidFill>
                <a:effectLst/>
                <a:latin typeface="Arial" charset="0"/>
                <a:ea typeface="宋体" pitchFamily="2" charset="-122"/>
                <a:cs typeface="+mn-cs"/>
              </a:rPr>
              <a:t>Tromer</a:t>
            </a:r>
            <a:r>
              <a:rPr lang="en-US" altLang="zh-CN" sz="1200" b="0" i="0" kern="1200" dirty="0" smtClean="0">
                <a:solidFill>
                  <a:schemeClr val="tx1"/>
                </a:solidFill>
                <a:effectLst/>
                <a:latin typeface="Arial" charset="0"/>
                <a:ea typeface="宋体" pitchFamily="2" charset="-122"/>
                <a:cs typeface="+mn-cs"/>
              </a:rPr>
              <a:t> in 2003, called into question the security of 1024 bit keys. It is currently recommended that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be at least 2048 bits long.</a:t>
            </a:r>
            <a:r>
              <a:rPr lang="en-US" altLang="zh-CN" sz="1200" b="0" i="0" u="none" strike="noStrike" kern="1200" baseline="30000" dirty="0" smtClean="0">
                <a:solidFill>
                  <a:schemeClr val="tx1"/>
                </a:solidFill>
                <a:effectLst/>
                <a:latin typeface="Arial" charset="0"/>
                <a:ea typeface="宋体" pitchFamily="2" charset="-122"/>
                <a:cs typeface="+mn-cs"/>
                <a:hlinkClick r:id="rId3"/>
              </a:rPr>
              <a:t>[32]</a:t>
            </a:r>
            <a:endParaRPr lang="en-US" altLang="zh-CN"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In 1994, </a:t>
            </a:r>
            <a:r>
              <a:rPr lang="en-US" altLang="zh-CN" sz="1200" b="0" i="0" u="none" strike="noStrike" kern="1200" dirty="0" smtClean="0">
                <a:solidFill>
                  <a:schemeClr val="tx1"/>
                </a:solidFill>
                <a:effectLst/>
                <a:latin typeface="Arial" charset="0"/>
                <a:ea typeface="宋体" pitchFamily="2" charset="-122"/>
                <a:cs typeface="+mn-cs"/>
                <a:hlinkClick r:id="rId10" tooltip="Peter Shor"/>
              </a:rPr>
              <a:t>Peter Shor</a:t>
            </a:r>
            <a:r>
              <a:rPr lang="en-US" altLang="zh-CN" sz="1200" b="0" i="0" kern="1200" dirty="0" smtClean="0">
                <a:solidFill>
                  <a:schemeClr val="tx1"/>
                </a:solidFill>
                <a:effectLst/>
                <a:latin typeface="Arial" charset="0"/>
                <a:ea typeface="宋体" pitchFamily="2" charset="-122"/>
                <a:cs typeface="+mn-cs"/>
              </a:rPr>
              <a:t> showed that a </a:t>
            </a:r>
            <a:r>
              <a:rPr lang="en-US" altLang="zh-CN" sz="1200" b="0" i="0" u="none" strike="noStrike" kern="1200" dirty="0" smtClean="0">
                <a:solidFill>
                  <a:schemeClr val="tx1"/>
                </a:solidFill>
                <a:effectLst/>
                <a:latin typeface="Arial" charset="0"/>
                <a:ea typeface="宋体" pitchFamily="2" charset="-122"/>
                <a:cs typeface="+mn-cs"/>
                <a:hlinkClick r:id="rId11" tooltip="Quantum computer"/>
              </a:rPr>
              <a:t>quantum computer</a:t>
            </a:r>
            <a:r>
              <a:rPr lang="en-US" altLang="zh-CN" sz="1200" b="0" i="0" kern="1200" dirty="0" smtClean="0">
                <a:solidFill>
                  <a:schemeClr val="tx1"/>
                </a:solidFill>
                <a:effectLst/>
                <a:latin typeface="Arial" charset="0"/>
                <a:ea typeface="宋体" pitchFamily="2" charset="-122"/>
                <a:cs typeface="+mn-cs"/>
              </a:rPr>
              <a:t> – if one could ever be practically created for the purpose – would be able to factor in </a:t>
            </a:r>
            <a:r>
              <a:rPr lang="en-US" altLang="zh-CN" sz="1200" b="0" i="0" u="none" strike="noStrike" kern="1200" dirty="0" smtClean="0">
                <a:solidFill>
                  <a:schemeClr val="tx1"/>
                </a:solidFill>
                <a:effectLst/>
                <a:latin typeface="Arial" charset="0"/>
                <a:ea typeface="宋体" pitchFamily="2" charset="-122"/>
                <a:cs typeface="+mn-cs"/>
                <a:hlinkClick r:id="rId12" tooltip="Polynomial time"/>
              </a:rPr>
              <a:t>polynomial time</a:t>
            </a:r>
            <a:r>
              <a:rPr lang="en-US" altLang="zh-CN" sz="1200" b="0" i="0" kern="1200" dirty="0" smtClean="0">
                <a:solidFill>
                  <a:schemeClr val="tx1"/>
                </a:solidFill>
                <a:effectLst/>
                <a:latin typeface="Arial" charset="0"/>
                <a:ea typeface="宋体" pitchFamily="2" charset="-122"/>
                <a:cs typeface="+mn-cs"/>
              </a:rPr>
              <a:t>, breaking RSA; see </a:t>
            </a:r>
            <a:r>
              <a:rPr lang="en-US" altLang="zh-CN" sz="1200" b="0" i="0" u="none" strike="noStrike" kern="1200" dirty="0" smtClean="0">
                <a:solidFill>
                  <a:schemeClr val="tx1"/>
                </a:solidFill>
                <a:effectLst/>
                <a:latin typeface="Arial" charset="0"/>
                <a:ea typeface="宋体" pitchFamily="2" charset="-122"/>
                <a:cs typeface="+mn-cs"/>
                <a:hlinkClick r:id="rId13" tooltip="Shor's algorithm"/>
              </a:rPr>
              <a:t>Shor's algorithm</a:t>
            </a:r>
            <a:r>
              <a:rPr lang="en-US" altLang="zh-CN" sz="1200" b="0" i="0" kern="1200" dirty="0" smtClean="0">
                <a:solidFill>
                  <a:schemeClr val="tx1"/>
                </a:solidFill>
                <a:effectLst/>
                <a:latin typeface="Arial" charset="0"/>
                <a:ea typeface="宋体" pitchFamily="2" charset="-122"/>
                <a:cs typeface="+mn-cs"/>
              </a:rPr>
              <a:t>.</a:t>
            </a:r>
          </a:p>
          <a:p>
            <a:endParaRPr lang="en-US" altLang="zh-CN" sz="1200" b="0" i="0" kern="1200" dirty="0" smtClean="0">
              <a:solidFill>
                <a:schemeClr val="tx1"/>
              </a:solidFill>
              <a:effectLst/>
              <a:latin typeface="Arial" charset="0"/>
              <a:ea typeface="宋体" pitchFamily="2" charset="-122"/>
              <a:cs typeface="+mn-cs"/>
            </a:endParaRPr>
          </a:p>
          <a:p>
            <a:endParaRPr lang="en-US" altLang="zh-CN" dirty="0" smtClean="0"/>
          </a:p>
          <a:p>
            <a:r>
              <a:rPr lang="zh-CN" altLang="en-US" dirty="0" smtClean="0"/>
              <a:t>针对</a:t>
            </a:r>
            <a:r>
              <a:rPr lang="en-US" altLang="zh-CN" dirty="0" smtClean="0"/>
              <a:t>RSA</a:t>
            </a:r>
            <a:r>
              <a:rPr lang="zh-CN" altLang="en-US" dirty="0" smtClean="0"/>
              <a:t>最流行的攻击一般是基于大数因数分解。</a:t>
            </a:r>
            <a:r>
              <a:rPr lang="en-US" altLang="zh-CN" dirty="0" smtClean="0"/>
              <a:t>1999</a:t>
            </a:r>
            <a:r>
              <a:rPr lang="zh-CN" altLang="en-US" dirty="0" smtClean="0"/>
              <a:t>年，</a:t>
            </a:r>
            <a:r>
              <a:rPr lang="en-US" altLang="zh-CN" dirty="0" smtClean="0"/>
              <a:t>RSA-155 (512 bits)</a:t>
            </a:r>
            <a:r>
              <a:rPr lang="zh-CN" altLang="en-US" dirty="0" smtClean="0"/>
              <a:t>被成功分解， 花了五个月时间（约</a:t>
            </a:r>
            <a:r>
              <a:rPr lang="en-US" altLang="zh-CN" dirty="0" smtClean="0"/>
              <a:t>8000 MIPS</a:t>
            </a:r>
            <a:r>
              <a:rPr lang="zh-CN" altLang="en-US" dirty="0" smtClean="0"/>
              <a:t>年）和</a:t>
            </a:r>
            <a:r>
              <a:rPr lang="en-US" altLang="zh-CN" dirty="0" smtClean="0"/>
              <a:t>224 CPU hours</a:t>
            </a:r>
            <a:r>
              <a:rPr lang="zh-CN" altLang="en-US" dirty="0" smtClean="0"/>
              <a:t>在一台有</a:t>
            </a:r>
            <a:r>
              <a:rPr lang="en-US" altLang="zh-CN" dirty="0" smtClean="0"/>
              <a:t>3.2G</a:t>
            </a:r>
            <a:r>
              <a:rPr lang="zh-CN" altLang="en-US" dirty="0" smtClean="0"/>
              <a:t>中央内存的</a:t>
            </a:r>
            <a:r>
              <a:rPr lang="en-US" altLang="zh-CN" dirty="0" smtClean="0"/>
              <a:t>Cray C916 </a:t>
            </a:r>
            <a:r>
              <a:rPr lang="zh-CN" altLang="en-US" dirty="0" smtClean="0"/>
              <a:t>计算机上完成 </a:t>
            </a:r>
            <a:r>
              <a:rPr lang="en-US" altLang="zh-CN" dirty="0" smtClean="0"/>
              <a:t>2002</a:t>
            </a:r>
            <a:r>
              <a:rPr lang="zh-CN" altLang="en-US" dirty="0" smtClean="0"/>
              <a:t>年，</a:t>
            </a:r>
            <a:r>
              <a:rPr lang="en-US" altLang="zh-CN" dirty="0" smtClean="0"/>
              <a:t>RSA-158</a:t>
            </a:r>
            <a:r>
              <a:rPr lang="zh-CN" altLang="en-US" dirty="0" smtClean="0"/>
              <a:t>也被成功因数分解 </a:t>
            </a:r>
            <a:r>
              <a:rPr lang="en-US" altLang="zh-CN" dirty="0" smtClean="0"/>
              <a:t>2009</a:t>
            </a:r>
            <a:r>
              <a:rPr lang="zh-CN" altLang="en-US" dirty="0" smtClean="0"/>
              <a:t>年</a:t>
            </a:r>
            <a:r>
              <a:rPr lang="en-US" altLang="zh-CN" dirty="0" smtClean="0"/>
              <a:t>12</a:t>
            </a:r>
            <a:r>
              <a:rPr lang="zh-CN" altLang="en-US" dirty="0" smtClean="0"/>
              <a:t>月</a:t>
            </a:r>
            <a:r>
              <a:rPr lang="en-US" altLang="zh-CN" dirty="0" smtClean="0"/>
              <a:t>12</a:t>
            </a:r>
            <a:r>
              <a:rPr lang="zh-CN" altLang="en-US" dirty="0" smtClean="0"/>
              <a:t>日，编号为</a:t>
            </a:r>
            <a:r>
              <a:rPr lang="en-US" altLang="zh-CN" dirty="0" smtClean="0"/>
              <a:t>RSA-768</a:t>
            </a:r>
            <a:r>
              <a:rPr lang="zh-CN" altLang="en-US" dirty="0" smtClean="0"/>
              <a:t>（</a:t>
            </a:r>
            <a:r>
              <a:rPr lang="en-US" altLang="zh-CN" dirty="0" smtClean="0"/>
              <a:t>768 bits, 232 digits</a:t>
            </a:r>
            <a:r>
              <a:rPr lang="zh-CN" altLang="en-US" dirty="0" smtClean="0"/>
              <a:t>）数也被成功分解</a:t>
            </a:r>
            <a:r>
              <a:rPr lang="en-US" altLang="zh-CN" dirty="0" smtClean="0"/>
              <a:t>, </a:t>
            </a:r>
            <a:r>
              <a:rPr lang="zh-CN" altLang="en-US" dirty="0" smtClean="0"/>
              <a:t>这一事件威胁了现通行的</a:t>
            </a:r>
            <a:r>
              <a:rPr lang="en-US" altLang="zh-CN" dirty="0" smtClean="0"/>
              <a:t>1024-bit</a:t>
            </a:r>
            <a:r>
              <a:rPr lang="zh-CN" altLang="en-US" dirty="0" smtClean="0"/>
              <a:t>密钥的安全性，普遍认为用户应尽快升级到</a:t>
            </a:r>
            <a:r>
              <a:rPr lang="en-US" altLang="zh-CN" dirty="0" smtClean="0"/>
              <a:t>2048-bit</a:t>
            </a:r>
            <a:r>
              <a:rPr lang="zh-CN" altLang="en-US" dirty="0" smtClean="0"/>
              <a:t>或以上</a:t>
            </a:r>
          </a:p>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41</a:t>
            </a:fld>
            <a:endParaRPr lang="en-US" altLang="zh-CN"/>
          </a:p>
        </p:txBody>
      </p:sp>
    </p:spTree>
    <p:extLst>
      <p:ext uri="{BB962C8B-B14F-4D97-AF65-F5344CB8AC3E}">
        <p14:creationId xmlns:p14="http://schemas.microsoft.com/office/powerpoint/2010/main" val="2698340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The first RSA-512 factorization in 1999 required the equivalent of 8,400 MIPS years, over an elapsed time of about seven months.</a:t>
            </a:r>
            <a:r>
              <a:rPr lang="en-US" altLang="zh-CN" sz="1200" b="0" i="0" u="none" strike="noStrike" kern="1200" baseline="30000" dirty="0" smtClean="0">
                <a:solidFill>
                  <a:schemeClr val="tx1"/>
                </a:solidFill>
                <a:effectLst/>
                <a:latin typeface="Arial" charset="0"/>
                <a:ea typeface="宋体" pitchFamily="2" charset="-122"/>
                <a:cs typeface="+mn-cs"/>
                <a:hlinkClick r:id="rId3"/>
              </a:rPr>
              <a:t>[28]</a:t>
            </a:r>
            <a:r>
              <a:rPr lang="en-US" altLang="zh-CN" sz="1200" b="0" i="0" u="none" strike="noStrike" kern="1200" baseline="300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In 2009, Benjamin Moody factored an RSA-512 bit key in 73 days using only public software (GGNFS) and his desktop computer (a dual-core Athlon64 with a 1,900 MHz </a:t>
            </a:r>
            <a:r>
              <a:rPr lang="en-US" altLang="zh-CN" sz="1200" b="0" i="0" kern="1200" dirty="0" err="1" smtClean="0">
                <a:solidFill>
                  <a:schemeClr val="tx1"/>
                </a:solidFill>
                <a:effectLst/>
                <a:latin typeface="Arial" charset="0"/>
                <a:ea typeface="宋体" pitchFamily="2" charset="-122"/>
                <a:cs typeface="+mn-cs"/>
              </a:rPr>
              <a:t>cpu</a:t>
            </a:r>
            <a:r>
              <a:rPr lang="en-US" altLang="zh-CN" sz="1200" b="0" i="0" kern="1200" dirty="0" smtClean="0">
                <a:solidFill>
                  <a:schemeClr val="tx1"/>
                </a:solidFill>
                <a:effectLst/>
                <a:latin typeface="Arial" charset="0"/>
                <a:ea typeface="宋体" pitchFamily="2" charset="-122"/>
                <a:cs typeface="+mn-cs"/>
              </a:rPr>
              <a:t>.). Just less than five gigabytes of disk storage was required and about 2.5 gigabytes of RAM for the sieving process. </a:t>
            </a:r>
          </a:p>
          <a:p>
            <a:endParaRPr lang="en-US" altLang="zh-CN" sz="1200" b="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charset="0"/>
                <a:ea typeface="宋体" pitchFamily="2" charset="-122"/>
                <a:cs typeface="+mn-cs"/>
              </a:rPr>
              <a:t>Multiple polynomial quadratic sieve (MPQS) can be used to factor the public modulus </a:t>
            </a:r>
            <a:r>
              <a:rPr lang="en-US" altLang="zh-CN" sz="1200" i="1" kern="1200" dirty="0" smtClean="0">
                <a:solidFill>
                  <a:schemeClr val="tx1"/>
                </a:solidFill>
                <a:effectLst/>
                <a:latin typeface="Arial" charset="0"/>
                <a:ea typeface="宋体" pitchFamily="2" charset="-122"/>
                <a:cs typeface="+mn-cs"/>
              </a:rPr>
              <a:t>n</a:t>
            </a:r>
            <a:r>
              <a:rPr lang="en-US" altLang="zh-CN" sz="1200" kern="1200" dirty="0" smtClean="0">
                <a:solidFill>
                  <a:schemeClr val="tx1"/>
                </a:solidFill>
                <a:effectLst/>
                <a:latin typeface="Arial" charset="0"/>
                <a:ea typeface="宋体" pitchFamily="2" charset="-122"/>
                <a:cs typeface="+mn-cs"/>
              </a:rPr>
              <a:t>. The time taken to factor 128-bit and 256-bit </a:t>
            </a:r>
            <a:r>
              <a:rPr lang="en-US" altLang="zh-CN" sz="1200" i="1" kern="1200" dirty="0" smtClean="0">
                <a:solidFill>
                  <a:schemeClr val="tx1"/>
                </a:solidFill>
                <a:effectLst/>
                <a:latin typeface="Arial" charset="0"/>
                <a:ea typeface="宋体" pitchFamily="2" charset="-122"/>
                <a:cs typeface="+mn-cs"/>
              </a:rPr>
              <a:t>n</a:t>
            </a:r>
            <a:r>
              <a:rPr lang="en-US" altLang="zh-CN" sz="1200" kern="1200" dirty="0" smtClean="0">
                <a:solidFill>
                  <a:schemeClr val="tx1"/>
                </a:solidFill>
                <a:effectLst/>
                <a:latin typeface="Arial" charset="0"/>
                <a:ea typeface="宋体" pitchFamily="2" charset="-122"/>
                <a:cs typeface="+mn-cs"/>
              </a:rPr>
              <a:t> on a desktop computer (Processor: Intel Dual-Core i7-4500U 1.80GHz) are respectively 2 seconds and 35 minutes.</a:t>
            </a:r>
            <a:endParaRPr lang="zh-CN" altLang="zh-CN" sz="1200" kern="1200" dirty="0" smtClean="0">
              <a:solidFill>
                <a:schemeClr val="tx1"/>
              </a:solidFill>
              <a:effectLst/>
              <a:latin typeface="Arial" charset="0"/>
              <a:ea typeface="宋体" pitchFamily="2" charset="-122"/>
              <a:cs typeface="+mn-cs"/>
            </a:endParaRPr>
          </a:p>
          <a:p>
            <a:endParaRPr lang="en-US" altLang="zh-CN" dirty="0" smtClean="0"/>
          </a:p>
          <a:p>
            <a:endParaRPr lang="en-US" altLang="zh-CN" dirty="0" smtClean="0"/>
          </a:p>
          <a:p>
            <a:r>
              <a:rPr lang="zh-CN" altLang="en-US" dirty="0" smtClean="0"/>
              <a:t>针对</a:t>
            </a:r>
            <a:r>
              <a:rPr lang="en-US" altLang="zh-CN" dirty="0" smtClean="0"/>
              <a:t>RSA</a:t>
            </a:r>
            <a:r>
              <a:rPr lang="zh-CN" altLang="en-US" dirty="0" smtClean="0"/>
              <a:t>最流行的攻击一般是基于大数因数分解。</a:t>
            </a:r>
            <a:r>
              <a:rPr lang="en-US" altLang="zh-CN" dirty="0" smtClean="0"/>
              <a:t>1999</a:t>
            </a:r>
            <a:r>
              <a:rPr lang="zh-CN" altLang="en-US" dirty="0" smtClean="0"/>
              <a:t>年，</a:t>
            </a:r>
            <a:r>
              <a:rPr lang="en-US" altLang="zh-CN" dirty="0" smtClean="0"/>
              <a:t>RSA-155 (512 bits)</a:t>
            </a:r>
            <a:r>
              <a:rPr lang="zh-CN" altLang="en-US" dirty="0" smtClean="0"/>
              <a:t>被成功分解， 花了五个月时间（约</a:t>
            </a:r>
            <a:r>
              <a:rPr lang="en-US" altLang="zh-CN" dirty="0" smtClean="0"/>
              <a:t>8000 MIPS</a:t>
            </a:r>
            <a:r>
              <a:rPr lang="zh-CN" altLang="en-US" dirty="0" smtClean="0"/>
              <a:t>年）和</a:t>
            </a:r>
            <a:r>
              <a:rPr lang="en-US" altLang="zh-CN" dirty="0" smtClean="0"/>
              <a:t>224 CPU hours</a:t>
            </a:r>
            <a:r>
              <a:rPr lang="zh-CN" altLang="en-US" dirty="0" smtClean="0"/>
              <a:t>在一台有</a:t>
            </a:r>
            <a:r>
              <a:rPr lang="en-US" altLang="zh-CN" dirty="0" smtClean="0"/>
              <a:t>3.2G</a:t>
            </a:r>
            <a:r>
              <a:rPr lang="zh-CN" altLang="en-US" dirty="0" smtClean="0"/>
              <a:t>中央内存的</a:t>
            </a:r>
            <a:r>
              <a:rPr lang="en-US" altLang="zh-CN" dirty="0" smtClean="0"/>
              <a:t>Cray C916 </a:t>
            </a:r>
            <a:r>
              <a:rPr lang="zh-CN" altLang="en-US" dirty="0" smtClean="0"/>
              <a:t>计算机上完成 </a:t>
            </a:r>
            <a:r>
              <a:rPr lang="en-US" altLang="zh-CN" dirty="0" smtClean="0"/>
              <a:t>2002</a:t>
            </a:r>
            <a:r>
              <a:rPr lang="zh-CN" altLang="en-US" dirty="0" smtClean="0"/>
              <a:t>年，</a:t>
            </a:r>
            <a:r>
              <a:rPr lang="en-US" altLang="zh-CN" dirty="0" smtClean="0"/>
              <a:t>RSA-158</a:t>
            </a:r>
            <a:r>
              <a:rPr lang="zh-CN" altLang="en-US" dirty="0" smtClean="0"/>
              <a:t>也被成功因数分解 </a:t>
            </a:r>
            <a:r>
              <a:rPr lang="en-US" altLang="zh-CN" dirty="0" smtClean="0"/>
              <a:t>2009</a:t>
            </a:r>
            <a:r>
              <a:rPr lang="zh-CN" altLang="en-US" dirty="0" smtClean="0"/>
              <a:t>年</a:t>
            </a:r>
            <a:r>
              <a:rPr lang="en-US" altLang="zh-CN" dirty="0" smtClean="0"/>
              <a:t>12</a:t>
            </a:r>
            <a:r>
              <a:rPr lang="zh-CN" altLang="en-US" dirty="0" smtClean="0"/>
              <a:t>月</a:t>
            </a:r>
            <a:r>
              <a:rPr lang="en-US" altLang="zh-CN" dirty="0" smtClean="0"/>
              <a:t>12</a:t>
            </a:r>
            <a:r>
              <a:rPr lang="zh-CN" altLang="en-US" dirty="0" smtClean="0"/>
              <a:t>日，编号为</a:t>
            </a:r>
            <a:r>
              <a:rPr lang="en-US" altLang="zh-CN" dirty="0" smtClean="0"/>
              <a:t>RSA-768</a:t>
            </a:r>
            <a:r>
              <a:rPr lang="zh-CN" altLang="en-US" dirty="0" smtClean="0"/>
              <a:t>（</a:t>
            </a:r>
            <a:r>
              <a:rPr lang="en-US" altLang="zh-CN" dirty="0" smtClean="0"/>
              <a:t>768 bits, 232 digits</a:t>
            </a:r>
            <a:r>
              <a:rPr lang="zh-CN" altLang="en-US" dirty="0" smtClean="0"/>
              <a:t>）数也被成功分解</a:t>
            </a:r>
            <a:r>
              <a:rPr lang="en-US" altLang="zh-CN" dirty="0" smtClean="0"/>
              <a:t>, </a:t>
            </a:r>
            <a:r>
              <a:rPr lang="zh-CN" altLang="en-US" dirty="0" smtClean="0"/>
              <a:t>这一事件威胁了现通行的</a:t>
            </a:r>
            <a:r>
              <a:rPr lang="en-US" altLang="zh-CN" dirty="0" smtClean="0"/>
              <a:t>1024-bit</a:t>
            </a:r>
            <a:r>
              <a:rPr lang="zh-CN" altLang="en-US" dirty="0" smtClean="0"/>
              <a:t>密钥的安全性，普遍认为用户应尽快升级到</a:t>
            </a:r>
            <a:r>
              <a:rPr lang="en-US" altLang="zh-CN" dirty="0" smtClean="0"/>
              <a:t>2048-bit</a:t>
            </a:r>
            <a:r>
              <a:rPr lang="zh-CN" altLang="en-US" dirty="0" smtClean="0"/>
              <a:t>或以上</a:t>
            </a:r>
          </a:p>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42</a:t>
            </a:fld>
            <a:endParaRPr lang="en-US" altLang="zh-CN"/>
          </a:p>
        </p:txBody>
      </p:sp>
    </p:spTree>
    <p:extLst>
      <p:ext uri="{BB962C8B-B14F-4D97-AF65-F5344CB8AC3E}">
        <p14:creationId xmlns:p14="http://schemas.microsoft.com/office/powerpoint/2010/main" val="2698340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The first RSA-512 factorization in 1999 required the equivalent of 8,400 MIPS years, over an elapsed time of about seven months.</a:t>
            </a:r>
            <a:r>
              <a:rPr lang="en-US" altLang="zh-CN" sz="1200" b="0" i="0" u="none" strike="noStrike" kern="1200" baseline="30000" dirty="0" smtClean="0">
                <a:solidFill>
                  <a:schemeClr val="tx1"/>
                </a:solidFill>
                <a:effectLst/>
                <a:latin typeface="Arial" charset="0"/>
                <a:ea typeface="宋体" pitchFamily="2" charset="-122"/>
                <a:cs typeface="+mn-cs"/>
                <a:hlinkClick r:id="rId3"/>
              </a:rPr>
              <a:t>[28]</a:t>
            </a:r>
            <a:r>
              <a:rPr lang="en-US" altLang="zh-CN" sz="1200" b="0" i="0" u="none" strike="noStrike" kern="1200" baseline="300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In 2009, Benjamin Moody factored an RSA-512 bit key in 73 days using only public software (GGNFS) and his desktop computer (a dual-core Athlon64 with a 1,900 MHz </a:t>
            </a:r>
            <a:r>
              <a:rPr lang="en-US" altLang="zh-CN" sz="1200" b="0" i="0" kern="1200" dirty="0" err="1" smtClean="0">
                <a:solidFill>
                  <a:schemeClr val="tx1"/>
                </a:solidFill>
                <a:effectLst/>
                <a:latin typeface="Arial" charset="0"/>
                <a:ea typeface="宋体" pitchFamily="2" charset="-122"/>
                <a:cs typeface="+mn-cs"/>
              </a:rPr>
              <a:t>cpu</a:t>
            </a:r>
            <a:r>
              <a:rPr lang="en-US" altLang="zh-CN" sz="1200" b="0" i="0" kern="1200" dirty="0" smtClean="0">
                <a:solidFill>
                  <a:schemeClr val="tx1"/>
                </a:solidFill>
                <a:effectLst/>
                <a:latin typeface="Arial" charset="0"/>
                <a:ea typeface="宋体" pitchFamily="2" charset="-122"/>
                <a:cs typeface="+mn-cs"/>
              </a:rPr>
              <a:t>.). Just less than five gigabytes of disk storage was required and about 2.5 gigabytes of RAM for the sieving process. </a:t>
            </a:r>
          </a:p>
          <a:p>
            <a:r>
              <a:rPr lang="en-US" altLang="zh-CN" sz="1200" b="0" i="0" kern="1200" dirty="0" smtClean="0">
                <a:solidFill>
                  <a:schemeClr val="tx1"/>
                </a:solidFill>
                <a:effectLst/>
                <a:latin typeface="Arial" charset="0"/>
                <a:ea typeface="宋体" pitchFamily="2" charset="-122"/>
                <a:cs typeface="+mn-cs"/>
              </a:rPr>
              <a:t>As of 2010, the largest factored </a:t>
            </a:r>
            <a:r>
              <a:rPr lang="en-US" altLang="zh-CN" sz="1200" b="0" i="0" u="none" strike="noStrike" kern="1200" dirty="0" smtClean="0">
                <a:solidFill>
                  <a:schemeClr val="tx1"/>
                </a:solidFill>
                <a:effectLst/>
                <a:latin typeface="Arial" charset="0"/>
                <a:ea typeface="宋体" pitchFamily="2" charset="-122"/>
                <a:cs typeface="+mn-cs"/>
                <a:hlinkClick r:id="rId4" tooltip="RSA number"/>
              </a:rPr>
              <a:t>RSA number</a:t>
            </a:r>
            <a:r>
              <a:rPr lang="en-US" altLang="zh-CN" sz="1200" b="0" i="0" kern="1200" dirty="0" smtClean="0">
                <a:solidFill>
                  <a:schemeClr val="tx1"/>
                </a:solidFill>
                <a:effectLst/>
                <a:latin typeface="Arial" charset="0"/>
                <a:ea typeface="宋体" pitchFamily="2" charset="-122"/>
                <a:cs typeface="+mn-cs"/>
              </a:rPr>
              <a:t> was 768 bits long (232 decimal digits, see </a:t>
            </a:r>
            <a:r>
              <a:rPr lang="en-US" altLang="zh-CN" sz="1200" b="0" i="0" u="none" strike="noStrike" kern="1200" dirty="0" smtClean="0">
                <a:solidFill>
                  <a:schemeClr val="tx1"/>
                </a:solidFill>
                <a:effectLst/>
                <a:latin typeface="Arial" charset="0"/>
                <a:ea typeface="宋体" pitchFamily="2" charset="-122"/>
                <a:cs typeface="+mn-cs"/>
                <a:hlinkClick r:id="rId5" tooltip="RSA-768"/>
              </a:rPr>
              <a:t>RSA-768</a:t>
            </a:r>
            <a:r>
              <a:rPr lang="en-US" altLang="zh-CN" sz="1200" b="0" i="0" kern="1200" dirty="0" smtClean="0">
                <a:solidFill>
                  <a:schemeClr val="tx1"/>
                </a:solidFill>
                <a:effectLst/>
                <a:latin typeface="Arial" charset="0"/>
                <a:ea typeface="宋体" pitchFamily="2" charset="-122"/>
                <a:cs typeface="+mn-cs"/>
              </a:rPr>
              <a:t>). Its factorization, by a state-of-the-art distributed implementation, took around fifteen hundred CPU years (two years of real time, on many hundreds of computers). No larger RSA key is known publicly to have been factored. In practice, RSA keys are typically 1024 to 4096 bits long. Some experts believe that 1024-bit keys may become breakable in the near future or may already be breakable by a sufficiently well-funded attacker, though this is disputable. Few people see any way that 4096-bit keys could be broken in the foreseeable future. Therefore, it is generally presumed that RSA is secure if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is sufficiently large. </a:t>
            </a:r>
            <a:r>
              <a:rPr lang="en-US" altLang="zh-CN" sz="1200" b="0" i="1" u="sng" kern="1200" dirty="0" smtClean="0">
                <a:solidFill>
                  <a:srgbClr val="FF0000"/>
                </a:solidFill>
                <a:effectLst/>
                <a:latin typeface="Arial" charset="0"/>
                <a:ea typeface="宋体" pitchFamily="2" charset="-122"/>
                <a:cs typeface="+mn-cs"/>
              </a:rPr>
              <a:t>If n is 300 </a:t>
            </a:r>
            <a:r>
              <a:rPr lang="en-US" altLang="zh-CN" sz="1200" b="0" i="1" u="sng" strike="noStrike" kern="1200" dirty="0" smtClean="0">
                <a:solidFill>
                  <a:srgbClr val="FF0000"/>
                </a:solidFill>
                <a:effectLst/>
                <a:latin typeface="Arial" charset="0"/>
                <a:ea typeface="宋体" pitchFamily="2" charset="-122"/>
                <a:cs typeface="+mn-cs"/>
                <a:hlinkClick r:id="rId6" tooltip="Bit"/>
              </a:rPr>
              <a:t>bits</a:t>
            </a:r>
            <a:r>
              <a:rPr lang="en-US" altLang="zh-CN" sz="1200" b="0" i="1" u="sng" kern="1200" dirty="0" smtClean="0">
                <a:solidFill>
                  <a:srgbClr val="FF0000"/>
                </a:solidFill>
                <a:effectLst/>
                <a:latin typeface="Arial" charset="0"/>
                <a:ea typeface="宋体" pitchFamily="2" charset="-122"/>
                <a:cs typeface="+mn-cs"/>
              </a:rPr>
              <a:t> or shorter, it can be factored in a few hours in a </a:t>
            </a:r>
            <a:r>
              <a:rPr lang="en-US" altLang="zh-CN" sz="1200" b="0" i="1" u="sng" strike="noStrike" kern="1200" dirty="0" smtClean="0">
                <a:solidFill>
                  <a:srgbClr val="FF0000"/>
                </a:solidFill>
                <a:effectLst/>
                <a:latin typeface="Arial" charset="0"/>
                <a:ea typeface="宋体" pitchFamily="2" charset="-122"/>
                <a:cs typeface="+mn-cs"/>
                <a:hlinkClick r:id="rId7" tooltip="Personal computer"/>
              </a:rPr>
              <a:t>personal computer</a:t>
            </a:r>
            <a:r>
              <a:rPr lang="en-US" altLang="zh-CN" sz="1200" b="0" i="1" u="sng" kern="1200" dirty="0" smtClean="0">
                <a:solidFill>
                  <a:srgbClr val="FF0000"/>
                </a:solidFill>
                <a:effectLst/>
                <a:latin typeface="Arial" charset="0"/>
                <a:ea typeface="宋体" pitchFamily="2" charset="-122"/>
                <a:cs typeface="+mn-cs"/>
              </a:rPr>
              <a:t>, using software already freely available. </a:t>
            </a:r>
            <a:r>
              <a:rPr lang="en-US" altLang="zh-CN" sz="1200" b="0" i="0" kern="1200" dirty="0" smtClean="0">
                <a:solidFill>
                  <a:schemeClr val="tx1"/>
                </a:solidFill>
                <a:effectLst/>
                <a:latin typeface="Arial" charset="0"/>
                <a:ea typeface="宋体" pitchFamily="2" charset="-122"/>
                <a:cs typeface="+mn-cs"/>
              </a:rPr>
              <a:t>Keys of 512 bits have been shown to be practically breakable in 1999 when </a:t>
            </a:r>
            <a:r>
              <a:rPr lang="en-US" altLang="zh-CN" sz="1200" b="0" i="0" u="none" strike="noStrike" kern="1200" dirty="0" smtClean="0">
                <a:solidFill>
                  <a:schemeClr val="tx1"/>
                </a:solidFill>
                <a:effectLst/>
                <a:latin typeface="Arial" charset="0"/>
                <a:ea typeface="宋体" pitchFamily="2" charset="-122"/>
                <a:cs typeface="+mn-cs"/>
                <a:hlinkClick r:id="rId8" tooltip="RSA-155"/>
              </a:rPr>
              <a:t>RSA-155</a:t>
            </a:r>
            <a:r>
              <a:rPr lang="en-US" altLang="zh-CN" sz="1200" b="0" i="0" kern="1200" dirty="0" smtClean="0">
                <a:solidFill>
                  <a:schemeClr val="tx1"/>
                </a:solidFill>
                <a:effectLst/>
                <a:latin typeface="Arial" charset="0"/>
                <a:ea typeface="宋体" pitchFamily="2" charset="-122"/>
                <a:cs typeface="+mn-cs"/>
              </a:rPr>
              <a:t> was factored by using several hundred computers, and these are now factored in a few weeks using common hardware.</a:t>
            </a:r>
            <a:r>
              <a:rPr lang="en-US" altLang="zh-CN" sz="1200" b="0" i="0" u="none" strike="noStrike" kern="1200" baseline="30000" dirty="0" smtClean="0">
                <a:solidFill>
                  <a:schemeClr val="tx1"/>
                </a:solidFill>
                <a:effectLst/>
                <a:latin typeface="Arial" charset="0"/>
                <a:ea typeface="宋体" pitchFamily="2" charset="-122"/>
                <a:cs typeface="+mn-cs"/>
                <a:hlinkClick r:id="rId3"/>
              </a:rPr>
              <a:t>[30]</a:t>
            </a:r>
            <a:r>
              <a:rPr lang="en-US" altLang="zh-CN" sz="1200" b="0" i="0" kern="1200" dirty="0" smtClean="0">
                <a:solidFill>
                  <a:schemeClr val="tx1"/>
                </a:solidFill>
                <a:effectLst/>
                <a:latin typeface="Arial" charset="0"/>
                <a:ea typeface="宋体" pitchFamily="2" charset="-122"/>
                <a:cs typeface="+mn-cs"/>
              </a:rPr>
              <a:t> Exploits using 512-bit code-signing certificates that may have been factored were reported in 2011.</a:t>
            </a:r>
            <a:r>
              <a:rPr lang="en-US" altLang="zh-CN" sz="1200" b="0" i="0" u="none" strike="noStrike" kern="1200" baseline="30000" dirty="0" smtClean="0">
                <a:solidFill>
                  <a:schemeClr val="tx1"/>
                </a:solidFill>
                <a:effectLst/>
                <a:latin typeface="Arial" charset="0"/>
                <a:ea typeface="宋体" pitchFamily="2" charset="-122"/>
                <a:cs typeface="+mn-cs"/>
                <a:hlinkClick r:id="rId3"/>
              </a:rPr>
              <a:t>[31]</a:t>
            </a:r>
            <a:r>
              <a:rPr lang="en-US" altLang="zh-CN" sz="1200" b="0" i="0" kern="1200" dirty="0" smtClean="0">
                <a:solidFill>
                  <a:schemeClr val="tx1"/>
                </a:solidFill>
                <a:effectLst/>
                <a:latin typeface="Arial" charset="0"/>
                <a:ea typeface="宋体" pitchFamily="2" charset="-122"/>
                <a:cs typeface="+mn-cs"/>
              </a:rPr>
              <a:t> A theoretical hardware device named </a:t>
            </a:r>
            <a:r>
              <a:rPr lang="en-US" altLang="zh-CN" sz="1200" b="0" i="0" u="none" strike="noStrike" kern="1200" dirty="0" smtClean="0">
                <a:solidFill>
                  <a:schemeClr val="tx1"/>
                </a:solidFill>
                <a:effectLst/>
                <a:latin typeface="Arial" charset="0"/>
                <a:ea typeface="宋体" pitchFamily="2" charset="-122"/>
                <a:cs typeface="+mn-cs"/>
                <a:hlinkClick r:id="rId9" tooltip="TWIRL"/>
              </a:rPr>
              <a:t>TWIRL</a:t>
            </a:r>
            <a:r>
              <a:rPr lang="en-US" altLang="zh-CN" sz="1200" b="0" i="0" kern="1200" dirty="0" smtClean="0">
                <a:solidFill>
                  <a:schemeClr val="tx1"/>
                </a:solidFill>
                <a:effectLst/>
                <a:latin typeface="Arial" charset="0"/>
                <a:ea typeface="宋体" pitchFamily="2" charset="-122"/>
                <a:cs typeface="+mn-cs"/>
              </a:rPr>
              <a:t>, described by Shamir and </a:t>
            </a:r>
            <a:r>
              <a:rPr lang="en-US" altLang="zh-CN" sz="1200" b="0" i="0" kern="1200" dirty="0" err="1" smtClean="0">
                <a:solidFill>
                  <a:schemeClr val="tx1"/>
                </a:solidFill>
                <a:effectLst/>
                <a:latin typeface="Arial" charset="0"/>
                <a:ea typeface="宋体" pitchFamily="2" charset="-122"/>
                <a:cs typeface="+mn-cs"/>
              </a:rPr>
              <a:t>Tromer</a:t>
            </a:r>
            <a:r>
              <a:rPr lang="en-US" altLang="zh-CN" sz="1200" b="0" i="0" kern="1200" dirty="0" smtClean="0">
                <a:solidFill>
                  <a:schemeClr val="tx1"/>
                </a:solidFill>
                <a:effectLst/>
                <a:latin typeface="Arial" charset="0"/>
                <a:ea typeface="宋体" pitchFamily="2" charset="-122"/>
                <a:cs typeface="+mn-cs"/>
              </a:rPr>
              <a:t> in 2003, called into question the security of 1024 bit keys. It is currently recommended that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be at least 2048 bits long.</a:t>
            </a:r>
            <a:r>
              <a:rPr lang="en-US" altLang="zh-CN" sz="1200" b="0" i="0" u="none" strike="noStrike" kern="1200" baseline="30000" dirty="0" smtClean="0">
                <a:solidFill>
                  <a:schemeClr val="tx1"/>
                </a:solidFill>
                <a:effectLst/>
                <a:latin typeface="Arial" charset="0"/>
                <a:ea typeface="宋体" pitchFamily="2" charset="-122"/>
                <a:cs typeface="+mn-cs"/>
                <a:hlinkClick r:id="rId3"/>
              </a:rPr>
              <a:t>[32]</a:t>
            </a:r>
            <a:endParaRPr lang="en-US" altLang="zh-CN" sz="1200" b="0" i="0" u="none" strike="noStrike" kern="1200" baseline="30000" dirty="0" smtClean="0">
              <a:solidFill>
                <a:schemeClr val="tx1"/>
              </a:solidFill>
              <a:effectLst/>
              <a:latin typeface="Arial" charset="0"/>
              <a:ea typeface="宋体" pitchFamily="2" charset="-122"/>
              <a:cs typeface="+mn-cs"/>
            </a:endParaRPr>
          </a:p>
          <a:p>
            <a:endParaRPr lang="en-US" altLang="zh-CN"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In 1994, </a:t>
            </a:r>
            <a:r>
              <a:rPr lang="en-US" altLang="zh-CN" sz="1200" b="0" i="0" u="none" strike="noStrike" kern="1200" dirty="0" smtClean="0">
                <a:solidFill>
                  <a:schemeClr val="tx1"/>
                </a:solidFill>
                <a:effectLst/>
                <a:latin typeface="Arial" charset="0"/>
                <a:ea typeface="宋体" pitchFamily="2" charset="-122"/>
                <a:cs typeface="+mn-cs"/>
                <a:hlinkClick r:id="rId10" tooltip="Peter Shor"/>
              </a:rPr>
              <a:t>Peter Shor</a:t>
            </a:r>
            <a:r>
              <a:rPr lang="en-US" altLang="zh-CN" sz="1200" b="0" i="0" kern="1200" dirty="0" smtClean="0">
                <a:solidFill>
                  <a:schemeClr val="tx1"/>
                </a:solidFill>
                <a:effectLst/>
                <a:latin typeface="Arial" charset="0"/>
                <a:ea typeface="宋体" pitchFamily="2" charset="-122"/>
                <a:cs typeface="+mn-cs"/>
              </a:rPr>
              <a:t> showed that a </a:t>
            </a:r>
            <a:r>
              <a:rPr lang="en-US" altLang="zh-CN" sz="1200" b="0" i="0" u="none" strike="noStrike" kern="1200" dirty="0" smtClean="0">
                <a:solidFill>
                  <a:schemeClr val="tx1"/>
                </a:solidFill>
                <a:effectLst/>
                <a:latin typeface="Arial" charset="0"/>
                <a:ea typeface="宋体" pitchFamily="2" charset="-122"/>
                <a:cs typeface="+mn-cs"/>
                <a:hlinkClick r:id="rId11" tooltip="Quantum computer"/>
              </a:rPr>
              <a:t>quantum computer</a:t>
            </a:r>
            <a:r>
              <a:rPr lang="en-US" altLang="zh-CN" sz="1200" b="0" i="0" kern="1200" dirty="0" smtClean="0">
                <a:solidFill>
                  <a:schemeClr val="tx1"/>
                </a:solidFill>
                <a:effectLst/>
                <a:latin typeface="Arial" charset="0"/>
                <a:ea typeface="宋体" pitchFamily="2" charset="-122"/>
                <a:cs typeface="+mn-cs"/>
              </a:rPr>
              <a:t> – if one could ever be practically created for the purpose – would be able to factor in </a:t>
            </a:r>
            <a:r>
              <a:rPr lang="en-US" altLang="zh-CN" sz="1200" b="0" i="0" u="none" strike="noStrike" kern="1200" dirty="0" smtClean="0">
                <a:solidFill>
                  <a:schemeClr val="tx1"/>
                </a:solidFill>
                <a:effectLst/>
                <a:latin typeface="Arial" charset="0"/>
                <a:ea typeface="宋体" pitchFamily="2" charset="-122"/>
                <a:cs typeface="+mn-cs"/>
                <a:hlinkClick r:id="rId12" tooltip="Polynomial time"/>
              </a:rPr>
              <a:t>polynomial time</a:t>
            </a:r>
            <a:r>
              <a:rPr lang="en-US" altLang="zh-CN" sz="1200" b="0" i="0" kern="1200" dirty="0" smtClean="0">
                <a:solidFill>
                  <a:schemeClr val="tx1"/>
                </a:solidFill>
                <a:effectLst/>
                <a:latin typeface="Arial" charset="0"/>
                <a:ea typeface="宋体" pitchFamily="2" charset="-122"/>
                <a:cs typeface="+mn-cs"/>
              </a:rPr>
              <a:t>, breaking RSA; see </a:t>
            </a:r>
            <a:r>
              <a:rPr lang="en-US" altLang="zh-CN" sz="1200" b="0" i="0" u="none" strike="noStrike" kern="1200" dirty="0" smtClean="0">
                <a:solidFill>
                  <a:schemeClr val="tx1"/>
                </a:solidFill>
                <a:effectLst/>
                <a:latin typeface="Arial" charset="0"/>
                <a:ea typeface="宋体" pitchFamily="2" charset="-122"/>
                <a:cs typeface="+mn-cs"/>
                <a:hlinkClick r:id="rId13" tooltip="Shor's algorithm"/>
              </a:rPr>
              <a:t>Shor's algorithm</a:t>
            </a:r>
            <a:r>
              <a:rPr lang="en-US" altLang="zh-CN" sz="1200" b="0" i="0" kern="1200" dirty="0" smtClean="0">
                <a:solidFill>
                  <a:schemeClr val="tx1"/>
                </a:solidFill>
                <a:effectLst/>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43</a:t>
            </a:fld>
            <a:endParaRPr lang="en-US" altLang="zh-CN"/>
          </a:p>
        </p:txBody>
      </p:sp>
    </p:spTree>
    <p:extLst>
      <p:ext uri="{BB962C8B-B14F-4D97-AF65-F5344CB8AC3E}">
        <p14:creationId xmlns:p14="http://schemas.microsoft.com/office/powerpoint/2010/main" val="269834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5</a:t>
            </a:fld>
            <a:endParaRPr lang="zh-CN" altLang="en-US"/>
          </a:p>
        </p:txBody>
      </p:sp>
    </p:spTree>
    <p:extLst>
      <p:ext uri="{BB962C8B-B14F-4D97-AF65-F5344CB8AC3E}">
        <p14:creationId xmlns:p14="http://schemas.microsoft.com/office/powerpoint/2010/main" val="4163880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The first RSA-512 factorization in 1999 required the equivalent of 8,400 MIPS years, over an elapsed time of about seven months.</a:t>
            </a:r>
            <a:r>
              <a:rPr lang="en-US" altLang="zh-CN" sz="1200" b="0" i="0" u="none" strike="noStrike" kern="1200" baseline="30000" dirty="0" smtClean="0">
                <a:solidFill>
                  <a:schemeClr val="tx1"/>
                </a:solidFill>
                <a:effectLst/>
                <a:latin typeface="Arial" charset="0"/>
                <a:ea typeface="宋体" pitchFamily="2" charset="-122"/>
                <a:cs typeface="+mn-cs"/>
                <a:hlinkClick r:id="rId3"/>
              </a:rPr>
              <a:t>[28]</a:t>
            </a:r>
            <a:r>
              <a:rPr lang="en-US" altLang="zh-CN" sz="1200" b="0" i="0" u="none" strike="noStrike" kern="1200" baseline="300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In 2009, Benjamin Moody factored an RSA-512 bit key in 73 days using only public software (GGNFS) and his desktop computer (a dual-core Athlon64 with a 1,900 MHz </a:t>
            </a:r>
            <a:r>
              <a:rPr lang="en-US" altLang="zh-CN" sz="1200" b="0" i="0" kern="1200" dirty="0" err="1" smtClean="0">
                <a:solidFill>
                  <a:schemeClr val="tx1"/>
                </a:solidFill>
                <a:effectLst/>
                <a:latin typeface="Arial" charset="0"/>
                <a:ea typeface="宋体" pitchFamily="2" charset="-122"/>
                <a:cs typeface="+mn-cs"/>
              </a:rPr>
              <a:t>cpu</a:t>
            </a:r>
            <a:r>
              <a:rPr lang="en-US" altLang="zh-CN" sz="1200" b="0" i="0" kern="1200" dirty="0" smtClean="0">
                <a:solidFill>
                  <a:schemeClr val="tx1"/>
                </a:solidFill>
                <a:effectLst/>
                <a:latin typeface="Arial" charset="0"/>
                <a:ea typeface="宋体" pitchFamily="2" charset="-122"/>
                <a:cs typeface="+mn-cs"/>
              </a:rPr>
              <a:t>.). Just less than five gigabytes of disk storage was required and about 2.5 gigabytes of RAM for the sieving process. </a:t>
            </a:r>
          </a:p>
          <a:p>
            <a:r>
              <a:rPr lang="en-US" altLang="zh-CN" sz="1200" b="0" i="0" kern="1200" dirty="0" smtClean="0">
                <a:solidFill>
                  <a:schemeClr val="tx1"/>
                </a:solidFill>
                <a:effectLst/>
                <a:latin typeface="Arial" charset="0"/>
                <a:ea typeface="宋体" pitchFamily="2" charset="-122"/>
                <a:cs typeface="+mn-cs"/>
              </a:rPr>
              <a:t>As of 2010, the largest factored </a:t>
            </a:r>
            <a:r>
              <a:rPr lang="en-US" altLang="zh-CN" sz="1200" b="0" i="0" u="none" strike="noStrike" kern="1200" dirty="0" smtClean="0">
                <a:solidFill>
                  <a:schemeClr val="tx1"/>
                </a:solidFill>
                <a:effectLst/>
                <a:latin typeface="Arial" charset="0"/>
                <a:ea typeface="宋体" pitchFamily="2" charset="-122"/>
                <a:cs typeface="+mn-cs"/>
                <a:hlinkClick r:id="rId4" tooltip="RSA number"/>
              </a:rPr>
              <a:t>RSA number</a:t>
            </a:r>
            <a:r>
              <a:rPr lang="en-US" altLang="zh-CN" sz="1200" b="0" i="0" kern="1200" dirty="0" smtClean="0">
                <a:solidFill>
                  <a:schemeClr val="tx1"/>
                </a:solidFill>
                <a:effectLst/>
                <a:latin typeface="Arial" charset="0"/>
                <a:ea typeface="宋体" pitchFamily="2" charset="-122"/>
                <a:cs typeface="+mn-cs"/>
              </a:rPr>
              <a:t> was 768 bits long (232 decimal digits, see </a:t>
            </a:r>
            <a:r>
              <a:rPr lang="en-US" altLang="zh-CN" sz="1200" b="0" i="0" u="none" strike="noStrike" kern="1200" dirty="0" smtClean="0">
                <a:solidFill>
                  <a:schemeClr val="tx1"/>
                </a:solidFill>
                <a:effectLst/>
                <a:latin typeface="Arial" charset="0"/>
                <a:ea typeface="宋体" pitchFamily="2" charset="-122"/>
                <a:cs typeface="+mn-cs"/>
                <a:hlinkClick r:id="rId5" tooltip="RSA-768"/>
              </a:rPr>
              <a:t>RSA-768</a:t>
            </a:r>
            <a:r>
              <a:rPr lang="en-US" altLang="zh-CN" sz="1200" b="0" i="0" kern="1200" dirty="0" smtClean="0">
                <a:solidFill>
                  <a:schemeClr val="tx1"/>
                </a:solidFill>
                <a:effectLst/>
                <a:latin typeface="Arial" charset="0"/>
                <a:ea typeface="宋体" pitchFamily="2" charset="-122"/>
                <a:cs typeface="+mn-cs"/>
              </a:rPr>
              <a:t>). Its factorization, by a state-of-the-art distributed implementation, took around fifteen hundred CPU years (two years of real time, on many hundreds of computers). No larger RSA key is known publicly to have been factored. In practice, RSA keys are typically 1024 to 4096 bits long. Some experts believe that 1024-bit keys may become breakable in the near future or may already be breakable by a sufficiently well-funded attacker, though this is disputable. Few people see any way that 4096-bit keys could be broken in the foreseeable future. Therefore, it is generally presumed that RSA is secure if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is sufficiently large. </a:t>
            </a:r>
            <a:r>
              <a:rPr lang="en-US" altLang="zh-CN" sz="1200" b="0" i="1" u="sng" kern="1200" dirty="0" smtClean="0">
                <a:solidFill>
                  <a:srgbClr val="FF0000"/>
                </a:solidFill>
                <a:effectLst/>
                <a:latin typeface="Arial" charset="0"/>
                <a:ea typeface="宋体" pitchFamily="2" charset="-122"/>
                <a:cs typeface="+mn-cs"/>
              </a:rPr>
              <a:t>If n is 300 </a:t>
            </a:r>
            <a:r>
              <a:rPr lang="en-US" altLang="zh-CN" sz="1200" b="0" i="1" u="sng" strike="noStrike" kern="1200" dirty="0" smtClean="0">
                <a:solidFill>
                  <a:srgbClr val="FF0000"/>
                </a:solidFill>
                <a:effectLst/>
                <a:latin typeface="Arial" charset="0"/>
                <a:ea typeface="宋体" pitchFamily="2" charset="-122"/>
                <a:cs typeface="+mn-cs"/>
                <a:hlinkClick r:id="rId6" tooltip="Bit"/>
              </a:rPr>
              <a:t>bits</a:t>
            </a:r>
            <a:r>
              <a:rPr lang="en-US" altLang="zh-CN" sz="1200" b="0" i="1" u="sng" kern="1200" dirty="0" smtClean="0">
                <a:solidFill>
                  <a:srgbClr val="FF0000"/>
                </a:solidFill>
                <a:effectLst/>
                <a:latin typeface="Arial" charset="0"/>
                <a:ea typeface="宋体" pitchFamily="2" charset="-122"/>
                <a:cs typeface="+mn-cs"/>
              </a:rPr>
              <a:t> or shorter, it can be factored in a few hours in a </a:t>
            </a:r>
            <a:r>
              <a:rPr lang="en-US" altLang="zh-CN" sz="1200" b="0" i="1" u="sng" strike="noStrike" kern="1200" dirty="0" smtClean="0">
                <a:solidFill>
                  <a:srgbClr val="FF0000"/>
                </a:solidFill>
                <a:effectLst/>
                <a:latin typeface="Arial" charset="0"/>
                <a:ea typeface="宋体" pitchFamily="2" charset="-122"/>
                <a:cs typeface="+mn-cs"/>
                <a:hlinkClick r:id="rId7" tooltip="Personal computer"/>
              </a:rPr>
              <a:t>personal computer</a:t>
            </a:r>
            <a:r>
              <a:rPr lang="en-US" altLang="zh-CN" sz="1200" b="0" i="1" u="sng" kern="1200" dirty="0" smtClean="0">
                <a:solidFill>
                  <a:srgbClr val="FF0000"/>
                </a:solidFill>
                <a:effectLst/>
                <a:latin typeface="Arial" charset="0"/>
                <a:ea typeface="宋体" pitchFamily="2" charset="-122"/>
                <a:cs typeface="+mn-cs"/>
              </a:rPr>
              <a:t>, using software already freely available. </a:t>
            </a:r>
            <a:r>
              <a:rPr lang="en-US" altLang="zh-CN" sz="1200" b="0" i="0" kern="1200" dirty="0" smtClean="0">
                <a:solidFill>
                  <a:schemeClr val="tx1"/>
                </a:solidFill>
                <a:effectLst/>
                <a:latin typeface="Arial" charset="0"/>
                <a:ea typeface="宋体" pitchFamily="2" charset="-122"/>
                <a:cs typeface="+mn-cs"/>
              </a:rPr>
              <a:t>Keys of 512 bits have been shown to be practically breakable in 1999 when </a:t>
            </a:r>
            <a:r>
              <a:rPr lang="en-US" altLang="zh-CN" sz="1200" b="0" i="0" u="none" strike="noStrike" kern="1200" dirty="0" smtClean="0">
                <a:solidFill>
                  <a:schemeClr val="tx1"/>
                </a:solidFill>
                <a:effectLst/>
                <a:latin typeface="Arial" charset="0"/>
                <a:ea typeface="宋体" pitchFamily="2" charset="-122"/>
                <a:cs typeface="+mn-cs"/>
                <a:hlinkClick r:id="rId8" tooltip="RSA-155"/>
              </a:rPr>
              <a:t>RSA-155</a:t>
            </a:r>
            <a:r>
              <a:rPr lang="en-US" altLang="zh-CN" sz="1200" b="0" i="0" kern="1200" dirty="0" smtClean="0">
                <a:solidFill>
                  <a:schemeClr val="tx1"/>
                </a:solidFill>
                <a:effectLst/>
                <a:latin typeface="Arial" charset="0"/>
                <a:ea typeface="宋体" pitchFamily="2" charset="-122"/>
                <a:cs typeface="+mn-cs"/>
              </a:rPr>
              <a:t> was factored by using several hundred computers, and these are now factored in a few weeks using common hardware.</a:t>
            </a:r>
            <a:r>
              <a:rPr lang="en-US" altLang="zh-CN" sz="1200" b="0" i="0" u="none" strike="noStrike" kern="1200" baseline="30000" dirty="0" smtClean="0">
                <a:solidFill>
                  <a:schemeClr val="tx1"/>
                </a:solidFill>
                <a:effectLst/>
                <a:latin typeface="Arial" charset="0"/>
                <a:ea typeface="宋体" pitchFamily="2" charset="-122"/>
                <a:cs typeface="+mn-cs"/>
                <a:hlinkClick r:id="rId3"/>
              </a:rPr>
              <a:t>[30]</a:t>
            </a:r>
            <a:r>
              <a:rPr lang="en-US" altLang="zh-CN" sz="1200" b="0" i="0" kern="1200" dirty="0" smtClean="0">
                <a:solidFill>
                  <a:schemeClr val="tx1"/>
                </a:solidFill>
                <a:effectLst/>
                <a:latin typeface="Arial" charset="0"/>
                <a:ea typeface="宋体" pitchFamily="2" charset="-122"/>
                <a:cs typeface="+mn-cs"/>
              </a:rPr>
              <a:t> Exploits using 512-bit code-signing certificates that may have been factored were reported in 2011.</a:t>
            </a:r>
            <a:r>
              <a:rPr lang="en-US" altLang="zh-CN" sz="1200" b="0" i="0" u="none" strike="noStrike" kern="1200" baseline="30000" dirty="0" smtClean="0">
                <a:solidFill>
                  <a:schemeClr val="tx1"/>
                </a:solidFill>
                <a:effectLst/>
                <a:latin typeface="Arial" charset="0"/>
                <a:ea typeface="宋体" pitchFamily="2" charset="-122"/>
                <a:cs typeface="+mn-cs"/>
                <a:hlinkClick r:id="rId3"/>
              </a:rPr>
              <a:t>[31]</a:t>
            </a:r>
            <a:r>
              <a:rPr lang="en-US" altLang="zh-CN" sz="1200" b="0" i="0" kern="1200" dirty="0" smtClean="0">
                <a:solidFill>
                  <a:schemeClr val="tx1"/>
                </a:solidFill>
                <a:effectLst/>
                <a:latin typeface="Arial" charset="0"/>
                <a:ea typeface="宋体" pitchFamily="2" charset="-122"/>
                <a:cs typeface="+mn-cs"/>
              </a:rPr>
              <a:t> A theoretical hardware device named </a:t>
            </a:r>
            <a:r>
              <a:rPr lang="en-US" altLang="zh-CN" sz="1200" b="0" i="0" u="none" strike="noStrike" kern="1200" dirty="0" smtClean="0">
                <a:solidFill>
                  <a:schemeClr val="tx1"/>
                </a:solidFill>
                <a:effectLst/>
                <a:latin typeface="Arial" charset="0"/>
                <a:ea typeface="宋体" pitchFamily="2" charset="-122"/>
                <a:cs typeface="+mn-cs"/>
                <a:hlinkClick r:id="rId9" tooltip="TWIRL"/>
              </a:rPr>
              <a:t>TWIRL</a:t>
            </a:r>
            <a:r>
              <a:rPr lang="en-US" altLang="zh-CN" sz="1200" b="0" i="0" kern="1200" dirty="0" smtClean="0">
                <a:solidFill>
                  <a:schemeClr val="tx1"/>
                </a:solidFill>
                <a:effectLst/>
                <a:latin typeface="Arial" charset="0"/>
                <a:ea typeface="宋体" pitchFamily="2" charset="-122"/>
                <a:cs typeface="+mn-cs"/>
              </a:rPr>
              <a:t>, described by Shamir and </a:t>
            </a:r>
            <a:r>
              <a:rPr lang="en-US" altLang="zh-CN" sz="1200" b="0" i="0" kern="1200" dirty="0" err="1" smtClean="0">
                <a:solidFill>
                  <a:schemeClr val="tx1"/>
                </a:solidFill>
                <a:effectLst/>
                <a:latin typeface="Arial" charset="0"/>
                <a:ea typeface="宋体" pitchFamily="2" charset="-122"/>
                <a:cs typeface="+mn-cs"/>
              </a:rPr>
              <a:t>Tromer</a:t>
            </a:r>
            <a:r>
              <a:rPr lang="en-US" altLang="zh-CN" sz="1200" b="0" i="0" kern="1200" dirty="0" smtClean="0">
                <a:solidFill>
                  <a:schemeClr val="tx1"/>
                </a:solidFill>
                <a:effectLst/>
                <a:latin typeface="Arial" charset="0"/>
                <a:ea typeface="宋体" pitchFamily="2" charset="-122"/>
                <a:cs typeface="+mn-cs"/>
              </a:rPr>
              <a:t> in 2003, called into question the security of 1024 bit keys. It is currently recommended that </a:t>
            </a:r>
            <a:r>
              <a:rPr lang="en-US" altLang="zh-CN" sz="1200" b="0" i="1" kern="1200" dirty="0" smtClean="0">
                <a:solidFill>
                  <a:schemeClr val="tx1"/>
                </a:solidFill>
                <a:effectLst/>
                <a:latin typeface="Arial" charset="0"/>
                <a:ea typeface="宋体" pitchFamily="2" charset="-122"/>
                <a:cs typeface="+mn-cs"/>
              </a:rPr>
              <a:t>n</a:t>
            </a:r>
            <a:r>
              <a:rPr lang="en-US" altLang="zh-CN" sz="1200" b="0" i="0" kern="1200" dirty="0" smtClean="0">
                <a:solidFill>
                  <a:schemeClr val="tx1"/>
                </a:solidFill>
                <a:effectLst/>
                <a:latin typeface="Arial" charset="0"/>
                <a:ea typeface="宋体" pitchFamily="2" charset="-122"/>
                <a:cs typeface="+mn-cs"/>
              </a:rPr>
              <a:t> be at least 2048 bits long.</a:t>
            </a:r>
            <a:r>
              <a:rPr lang="en-US" altLang="zh-CN" sz="1200" b="0" i="0" u="none" strike="noStrike" kern="1200" baseline="30000" dirty="0" smtClean="0">
                <a:solidFill>
                  <a:schemeClr val="tx1"/>
                </a:solidFill>
                <a:effectLst/>
                <a:latin typeface="Arial" charset="0"/>
                <a:ea typeface="宋体" pitchFamily="2" charset="-122"/>
                <a:cs typeface="+mn-cs"/>
                <a:hlinkClick r:id="rId3"/>
              </a:rPr>
              <a:t>[32]</a:t>
            </a:r>
            <a:endParaRPr lang="en-US" altLang="zh-CN" sz="1200" b="0" i="0" u="none" strike="noStrike" kern="1200" baseline="30000" dirty="0" smtClean="0">
              <a:solidFill>
                <a:schemeClr val="tx1"/>
              </a:solidFill>
              <a:effectLst/>
              <a:latin typeface="Arial" charset="0"/>
              <a:ea typeface="宋体" pitchFamily="2" charset="-122"/>
              <a:cs typeface="+mn-cs"/>
            </a:endParaRPr>
          </a:p>
          <a:p>
            <a:endParaRPr lang="en-US" altLang="zh-CN" sz="1200" b="0" i="0" kern="1200" dirty="0" smtClean="0">
              <a:solidFill>
                <a:schemeClr val="tx1"/>
              </a:solidFill>
              <a:effectLst/>
              <a:latin typeface="Arial" charset="0"/>
              <a:ea typeface="宋体" pitchFamily="2" charset="-122"/>
              <a:cs typeface="+mn-cs"/>
            </a:endParaRPr>
          </a:p>
          <a:p>
            <a:r>
              <a:rPr lang="en-US" altLang="zh-CN" sz="1200" b="0" i="0" kern="1200" dirty="0" smtClean="0">
                <a:solidFill>
                  <a:schemeClr val="tx1"/>
                </a:solidFill>
                <a:effectLst/>
                <a:latin typeface="Arial" charset="0"/>
                <a:ea typeface="宋体" pitchFamily="2" charset="-122"/>
                <a:cs typeface="+mn-cs"/>
              </a:rPr>
              <a:t>In 1994, </a:t>
            </a:r>
            <a:r>
              <a:rPr lang="en-US" altLang="zh-CN" sz="1200" b="0" i="0" u="none" strike="noStrike" kern="1200" dirty="0" smtClean="0">
                <a:solidFill>
                  <a:schemeClr val="tx1"/>
                </a:solidFill>
                <a:effectLst/>
                <a:latin typeface="Arial" charset="0"/>
                <a:ea typeface="宋体" pitchFamily="2" charset="-122"/>
                <a:cs typeface="+mn-cs"/>
                <a:hlinkClick r:id="rId10" tooltip="Peter Shor"/>
              </a:rPr>
              <a:t>Peter Shor</a:t>
            </a:r>
            <a:r>
              <a:rPr lang="en-US" altLang="zh-CN" sz="1200" b="0" i="0" kern="1200" dirty="0" smtClean="0">
                <a:solidFill>
                  <a:schemeClr val="tx1"/>
                </a:solidFill>
                <a:effectLst/>
                <a:latin typeface="Arial" charset="0"/>
                <a:ea typeface="宋体" pitchFamily="2" charset="-122"/>
                <a:cs typeface="+mn-cs"/>
              </a:rPr>
              <a:t> showed that a </a:t>
            </a:r>
            <a:r>
              <a:rPr lang="en-US" altLang="zh-CN" sz="1200" b="0" i="0" u="none" strike="noStrike" kern="1200" dirty="0" smtClean="0">
                <a:solidFill>
                  <a:schemeClr val="tx1"/>
                </a:solidFill>
                <a:effectLst/>
                <a:latin typeface="Arial" charset="0"/>
                <a:ea typeface="宋体" pitchFamily="2" charset="-122"/>
                <a:cs typeface="+mn-cs"/>
                <a:hlinkClick r:id="rId11" tooltip="Quantum computer"/>
              </a:rPr>
              <a:t>quantum computer</a:t>
            </a:r>
            <a:r>
              <a:rPr lang="en-US" altLang="zh-CN" sz="1200" b="0" i="0" kern="1200" dirty="0" smtClean="0">
                <a:solidFill>
                  <a:schemeClr val="tx1"/>
                </a:solidFill>
                <a:effectLst/>
                <a:latin typeface="Arial" charset="0"/>
                <a:ea typeface="宋体" pitchFamily="2" charset="-122"/>
                <a:cs typeface="+mn-cs"/>
              </a:rPr>
              <a:t> – if one could ever be practically created for the purpose – would be able to factor in </a:t>
            </a:r>
            <a:r>
              <a:rPr lang="en-US" altLang="zh-CN" sz="1200" b="0" i="0" u="none" strike="noStrike" kern="1200" dirty="0" smtClean="0">
                <a:solidFill>
                  <a:schemeClr val="tx1"/>
                </a:solidFill>
                <a:effectLst/>
                <a:latin typeface="Arial" charset="0"/>
                <a:ea typeface="宋体" pitchFamily="2" charset="-122"/>
                <a:cs typeface="+mn-cs"/>
                <a:hlinkClick r:id="rId12" tooltip="Polynomial time"/>
              </a:rPr>
              <a:t>polynomial time</a:t>
            </a:r>
            <a:r>
              <a:rPr lang="en-US" altLang="zh-CN" sz="1200" b="0" i="0" kern="1200" dirty="0" smtClean="0">
                <a:solidFill>
                  <a:schemeClr val="tx1"/>
                </a:solidFill>
                <a:effectLst/>
                <a:latin typeface="Arial" charset="0"/>
                <a:ea typeface="宋体" pitchFamily="2" charset="-122"/>
                <a:cs typeface="+mn-cs"/>
              </a:rPr>
              <a:t>, breaking RSA; see </a:t>
            </a:r>
            <a:r>
              <a:rPr lang="en-US" altLang="zh-CN" sz="1200" b="0" i="0" u="none" strike="noStrike" kern="1200" dirty="0" smtClean="0">
                <a:solidFill>
                  <a:schemeClr val="tx1"/>
                </a:solidFill>
                <a:effectLst/>
                <a:latin typeface="Arial" charset="0"/>
                <a:ea typeface="宋体" pitchFamily="2" charset="-122"/>
                <a:cs typeface="+mn-cs"/>
                <a:hlinkClick r:id="rId13" tooltip="Shor's algorithm"/>
              </a:rPr>
              <a:t>Shor's algorithm</a:t>
            </a:r>
            <a:r>
              <a:rPr lang="en-US" altLang="zh-CN" sz="1200" b="0" i="0" kern="1200" dirty="0" smtClean="0">
                <a:solidFill>
                  <a:schemeClr val="tx1"/>
                </a:solidFill>
                <a:effectLst/>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44</a:t>
            </a:fld>
            <a:endParaRPr lang="en-US" altLang="zh-CN"/>
          </a:p>
        </p:txBody>
      </p:sp>
    </p:spTree>
    <p:extLst>
      <p:ext uri="{BB962C8B-B14F-4D97-AF65-F5344CB8AC3E}">
        <p14:creationId xmlns:p14="http://schemas.microsoft.com/office/powerpoint/2010/main" val="2698340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50</a:t>
            </a:fld>
            <a:endParaRPr lang="en-US" altLang="zh-CN"/>
          </a:p>
        </p:txBody>
      </p:sp>
    </p:spTree>
    <p:extLst>
      <p:ext uri="{BB962C8B-B14F-4D97-AF65-F5344CB8AC3E}">
        <p14:creationId xmlns:p14="http://schemas.microsoft.com/office/powerpoint/2010/main" val="1839729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 List of Potential adversarial goals:</a:t>
            </a:r>
          </a:p>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52</a:t>
            </a:fld>
            <a:endParaRPr lang="en-US" altLang="zh-CN"/>
          </a:p>
        </p:txBody>
      </p:sp>
    </p:spTree>
    <p:extLst>
      <p:ext uri="{BB962C8B-B14F-4D97-AF65-F5344CB8AC3E}">
        <p14:creationId xmlns:p14="http://schemas.microsoft.com/office/powerpoint/2010/main" val="4101274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6</a:t>
            </a:fld>
            <a:endParaRPr lang="zh-CN" altLang="en-US"/>
          </a:p>
        </p:txBody>
      </p:sp>
    </p:spTree>
    <p:extLst>
      <p:ext uri="{BB962C8B-B14F-4D97-AF65-F5344CB8AC3E}">
        <p14:creationId xmlns:p14="http://schemas.microsoft.com/office/powerpoint/2010/main" val="416388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FF110515-B561-448D-9FAF-A9799C08FF0E}" type="slidenum">
              <a:rPr lang="zh-CN" altLang="en-US" smtClean="0"/>
              <a:pPr/>
              <a:t>9</a:t>
            </a:fld>
            <a:endParaRPr lang="zh-CN" altLang="en-US"/>
          </a:p>
        </p:txBody>
      </p:sp>
    </p:spTree>
    <p:extLst>
      <p:ext uri="{BB962C8B-B14F-4D97-AF65-F5344CB8AC3E}">
        <p14:creationId xmlns:p14="http://schemas.microsoft.com/office/powerpoint/2010/main" val="416388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i="1" dirty="0" smtClean="0">
                <a:solidFill>
                  <a:srgbClr val="3333FF"/>
                </a:solidFill>
              </a:rPr>
              <a:t>r</a:t>
            </a:r>
            <a:r>
              <a:rPr lang="en-US" altLang="zh-CN" sz="1200" i="1" baseline="-25000" dirty="0" smtClean="0">
                <a:solidFill>
                  <a:srgbClr val="3333FF"/>
                </a:solidFill>
              </a:rPr>
              <a:t>m</a:t>
            </a:r>
            <a:r>
              <a:rPr lang="en-US" altLang="zh-CN" sz="1200" baseline="-25000" dirty="0" smtClean="0">
                <a:solidFill>
                  <a:srgbClr val="3333FF"/>
                </a:solidFill>
              </a:rPr>
              <a:t>-2 </a:t>
            </a:r>
            <a:r>
              <a:rPr lang="en-US" altLang="zh-CN" sz="1200" dirty="0" smtClean="0">
                <a:solidFill>
                  <a:srgbClr val="3333FF"/>
                </a:solidFill>
              </a:rPr>
              <a:t>= </a:t>
            </a:r>
            <a:r>
              <a:rPr lang="en-US" altLang="zh-CN" sz="1200" i="1" dirty="0" smtClean="0">
                <a:solidFill>
                  <a:srgbClr val="3333FF"/>
                </a:solidFill>
              </a:rPr>
              <a:t>q</a:t>
            </a:r>
            <a:r>
              <a:rPr lang="en-US" altLang="zh-CN" sz="1200" i="1" baseline="-25000" dirty="0" smtClean="0">
                <a:solidFill>
                  <a:srgbClr val="3333FF"/>
                </a:solidFill>
              </a:rPr>
              <a:t>m</a:t>
            </a:r>
            <a:r>
              <a:rPr lang="en-US" altLang="zh-CN" sz="1200" baseline="-25000" dirty="0" smtClean="0">
                <a:solidFill>
                  <a:srgbClr val="3333FF"/>
                </a:solidFill>
              </a:rPr>
              <a:t>-1</a:t>
            </a:r>
            <a:r>
              <a:rPr lang="en-US" altLang="zh-CN" sz="1200" i="1" dirty="0" smtClean="0">
                <a:solidFill>
                  <a:srgbClr val="3333FF"/>
                </a:solidFill>
              </a:rPr>
              <a:t>q</a:t>
            </a:r>
            <a:r>
              <a:rPr lang="en-US" altLang="zh-CN" sz="1200" i="1" baseline="-25000" dirty="0" smtClean="0">
                <a:solidFill>
                  <a:srgbClr val="3333FF"/>
                </a:solidFill>
              </a:rPr>
              <a:t>m</a:t>
            </a:r>
            <a:r>
              <a:rPr lang="en-US" altLang="zh-CN" sz="1200" i="1" dirty="0" smtClean="0">
                <a:solidFill>
                  <a:srgbClr val="3333FF"/>
                </a:solidFill>
              </a:rPr>
              <a:t>r</a:t>
            </a:r>
            <a:r>
              <a:rPr lang="en-US" altLang="zh-CN" sz="1200" i="1" baseline="-25000" dirty="0" smtClean="0">
                <a:solidFill>
                  <a:srgbClr val="3333FF"/>
                </a:solidFill>
              </a:rPr>
              <a:t>m</a:t>
            </a:r>
            <a:r>
              <a:rPr lang="en-US" altLang="zh-CN" sz="1200" dirty="0" smtClean="0">
                <a:solidFill>
                  <a:srgbClr val="3333FF"/>
                </a:solidFill>
              </a:rPr>
              <a:t> + </a:t>
            </a:r>
            <a:r>
              <a:rPr lang="en-US" altLang="zh-CN" sz="1200" i="1" dirty="0" err="1" smtClean="0">
                <a:solidFill>
                  <a:srgbClr val="3333FF"/>
                </a:solidFill>
              </a:rPr>
              <a:t>r</a:t>
            </a:r>
            <a:r>
              <a:rPr lang="en-US" altLang="zh-CN" sz="1200" i="1" baseline="-25000" dirty="0" err="1" smtClean="0">
                <a:solidFill>
                  <a:srgbClr val="3333FF"/>
                </a:solidFill>
              </a:rPr>
              <a:t>m</a:t>
            </a:r>
            <a:r>
              <a:rPr lang="en-US" altLang="zh-CN" sz="1200" i="1" dirty="0" smtClean="0">
                <a:solidFill>
                  <a:srgbClr val="3333FF"/>
                </a:solidFill>
              </a:rPr>
              <a:t>=</a:t>
            </a:r>
            <a:r>
              <a:rPr lang="en-US" altLang="zh-CN" sz="1200" dirty="0" smtClean="0">
                <a:solidFill>
                  <a:srgbClr val="3333FF"/>
                </a:solidFill>
              </a:rPr>
              <a:t>(</a:t>
            </a:r>
            <a:r>
              <a:rPr lang="en-US" altLang="zh-CN" sz="1200" i="1" dirty="0" smtClean="0">
                <a:solidFill>
                  <a:srgbClr val="3333FF"/>
                </a:solidFill>
              </a:rPr>
              <a:t>q</a:t>
            </a:r>
            <a:r>
              <a:rPr lang="en-US" altLang="zh-CN" sz="1200" i="1" baseline="-25000" dirty="0" smtClean="0">
                <a:solidFill>
                  <a:srgbClr val="3333FF"/>
                </a:solidFill>
              </a:rPr>
              <a:t>m</a:t>
            </a:r>
            <a:r>
              <a:rPr lang="en-US" altLang="zh-CN" sz="1200" baseline="-25000" dirty="0" smtClean="0">
                <a:solidFill>
                  <a:srgbClr val="3333FF"/>
                </a:solidFill>
              </a:rPr>
              <a:t>-1</a:t>
            </a:r>
            <a:r>
              <a:rPr lang="en-US" altLang="zh-CN" sz="1200" i="1" dirty="0" smtClean="0">
                <a:solidFill>
                  <a:srgbClr val="3333FF"/>
                </a:solidFill>
              </a:rPr>
              <a:t>q</a:t>
            </a:r>
            <a:r>
              <a:rPr lang="en-US" altLang="zh-CN" sz="1200" i="1" baseline="-25000" dirty="0" smtClean="0">
                <a:solidFill>
                  <a:srgbClr val="3333FF"/>
                </a:solidFill>
              </a:rPr>
              <a:t>m</a:t>
            </a:r>
            <a:r>
              <a:rPr lang="en-US" altLang="zh-CN" sz="1200" dirty="0" smtClean="0">
                <a:solidFill>
                  <a:srgbClr val="3333FF"/>
                </a:solidFill>
              </a:rPr>
              <a:t> +1) </a:t>
            </a:r>
            <a:r>
              <a:rPr lang="en-US" altLang="zh-CN" sz="1200" i="1" dirty="0" err="1" smtClean="0">
                <a:solidFill>
                  <a:srgbClr val="3333FF"/>
                </a:solidFill>
              </a:rPr>
              <a:t>r</a:t>
            </a:r>
            <a:r>
              <a:rPr lang="en-US" altLang="zh-CN" sz="1200" i="1" baseline="-25000" dirty="0" err="1" smtClean="0">
                <a:solidFill>
                  <a:srgbClr val="3333FF"/>
                </a:solidFill>
              </a:rPr>
              <a:t>m</a:t>
            </a:r>
            <a:r>
              <a:rPr lang="en-US" altLang="zh-CN" sz="1200" i="1" dirty="0" smtClean="0">
                <a:solidFill>
                  <a:srgbClr val="3333FF"/>
                </a:solidFill>
              </a:rPr>
              <a:t> </a:t>
            </a:r>
            <a:r>
              <a:rPr lang="en-US" altLang="zh-CN" sz="1200" dirty="0" smtClean="0">
                <a:solidFill>
                  <a:srgbClr val="3333FF"/>
                </a:solidFill>
              </a:rPr>
              <a:t>then</a:t>
            </a:r>
            <a:r>
              <a:rPr lang="en-US" altLang="zh-CN" sz="1200" i="1" dirty="0" smtClean="0">
                <a:solidFill>
                  <a:srgbClr val="3333FF"/>
                </a:solidFill>
              </a:rPr>
              <a:t> </a:t>
            </a:r>
            <a:r>
              <a:rPr lang="en-US" altLang="zh-CN" sz="1200" i="1" dirty="0" err="1" smtClean="0">
                <a:solidFill>
                  <a:srgbClr val="3333FF"/>
                </a:solidFill>
              </a:rPr>
              <a:t>r</a:t>
            </a:r>
            <a:r>
              <a:rPr lang="en-US" altLang="zh-CN" sz="1200" i="1" baseline="-25000" dirty="0" err="1" smtClean="0">
                <a:solidFill>
                  <a:srgbClr val="3333FF"/>
                </a:solidFill>
              </a:rPr>
              <a:t>m</a:t>
            </a:r>
            <a:r>
              <a:rPr lang="en-US" altLang="zh-CN" sz="1200" baseline="-25000" dirty="0" smtClean="0">
                <a:solidFill>
                  <a:srgbClr val="3333FF"/>
                </a:solidFill>
              </a:rPr>
              <a:t> </a:t>
            </a:r>
            <a:r>
              <a:rPr lang="en-US" altLang="zh-CN" sz="1200" dirty="0" smtClean="0">
                <a:solidFill>
                  <a:srgbClr val="3333FF"/>
                </a:solidFill>
              </a:rPr>
              <a:t>is a common divisor of </a:t>
            </a:r>
            <a:r>
              <a:rPr lang="en-US" altLang="zh-CN" sz="1200" i="1" dirty="0" smtClean="0">
                <a:solidFill>
                  <a:srgbClr val="3333FF"/>
                </a:solidFill>
              </a:rPr>
              <a:t>r</a:t>
            </a:r>
            <a:r>
              <a:rPr lang="en-US" altLang="zh-CN" sz="1200" i="1" baseline="-25000" dirty="0" smtClean="0">
                <a:solidFill>
                  <a:srgbClr val="3333FF"/>
                </a:solidFill>
              </a:rPr>
              <a:t>m</a:t>
            </a:r>
            <a:r>
              <a:rPr lang="en-US" altLang="zh-CN" sz="1200" baseline="-25000" dirty="0" smtClean="0">
                <a:solidFill>
                  <a:srgbClr val="3333FF"/>
                </a:solidFill>
              </a:rPr>
              <a:t>-2</a:t>
            </a:r>
            <a:r>
              <a:rPr lang="en-US" altLang="zh-CN" sz="1200" dirty="0" smtClean="0">
                <a:solidFill>
                  <a:srgbClr val="3333FF"/>
                </a:solidFill>
              </a:rPr>
              <a:t> and </a:t>
            </a:r>
            <a:r>
              <a:rPr lang="en-US" altLang="zh-CN" sz="1200" i="1" dirty="0" smtClean="0">
                <a:solidFill>
                  <a:srgbClr val="3333FF"/>
                </a:solidFill>
              </a:rPr>
              <a:t>r</a:t>
            </a:r>
            <a:r>
              <a:rPr lang="en-US" altLang="zh-CN" sz="1200" i="1" baseline="-25000" dirty="0" smtClean="0">
                <a:solidFill>
                  <a:srgbClr val="3333FF"/>
                </a:solidFill>
              </a:rPr>
              <a:t>m</a:t>
            </a:r>
            <a:r>
              <a:rPr lang="en-US" altLang="zh-CN" sz="1200" baseline="-25000" dirty="0" smtClean="0">
                <a:solidFill>
                  <a:srgbClr val="3333FF"/>
                </a:solidFill>
              </a:rPr>
              <a:t>-1</a:t>
            </a:r>
            <a:r>
              <a:rPr lang="en-US" altLang="zh-CN" sz="1200" dirty="0" smtClean="0">
                <a:solidFill>
                  <a:srgbClr val="3333FF"/>
                </a:solidFill>
              </a:rPr>
              <a:t>.</a:t>
            </a:r>
          </a:p>
          <a:p>
            <a:r>
              <a:rPr lang="en-US" altLang="zh-CN" sz="1200" dirty="0" smtClean="0">
                <a:solidFill>
                  <a:srgbClr val="3333FF"/>
                </a:solidFill>
              </a:rPr>
              <a:t>Set </a:t>
            </a:r>
            <a:r>
              <a:rPr lang="en-US" altLang="zh-CN" sz="1200" i="1" dirty="0" smtClean="0">
                <a:solidFill>
                  <a:srgbClr val="3333FF"/>
                </a:solidFill>
              </a:rPr>
              <a:t>t = </a:t>
            </a:r>
            <a:r>
              <a:rPr lang="en-US" altLang="zh-CN" sz="1200" dirty="0" err="1" smtClean="0">
                <a:solidFill>
                  <a:srgbClr val="3333FF"/>
                </a:solidFill>
              </a:rPr>
              <a:t>gcd</a:t>
            </a:r>
            <a:r>
              <a:rPr lang="en-US" altLang="zh-CN" sz="1200" i="1" dirty="0" smtClean="0">
                <a:solidFill>
                  <a:srgbClr val="3333FF"/>
                </a:solidFill>
              </a:rPr>
              <a:t> </a:t>
            </a:r>
            <a:r>
              <a:rPr lang="en-US" altLang="zh-CN" sz="1200" dirty="0" smtClean="0">
                <a:solidFill>
                  <a:srgbClr val="3333FF"/>
                </a:solidFill>
              </a:rPr>
              <a:t>(</a:t>
            </a:r>
            <a:r>
              <a:rPr lang="en-US" altLang="zh-CN" sz="1200" i="1" dirty="0" smtClean="0">
                <a:solidFill>
                  <a:srgbClr val="3333FF"/>
                </a:solidFill>
              </a:rPr>
              <a:t>r</a:t>
            </a:r>
            <a:r>
              <a:rPr lang="en-US" altLang="zh-CN" sz="1200" i="1" baseline="-25000" dirty="0" smtClean="0">
                <a:solidFill>
                  <a:srgbClr val="3333FF"/>
                </a:solidFill>
              </a:rPr>
              <a:t>m</a:t>
            </a:r>
            <a:r>
              <a:rPr lang="en-US" altLang="zh-CN" sz="1200" baseline="-25000" dirty="0" smtClean="0">
                <a:solidFill>
                  <a:srgbClr val="3333FF"/>
                </a:solidFill>
              </a:rPr>
              <a:t>-2</a:t>
            </a:r>
            <a:r>
              <a:rPr lang="en-US" altLang="zh-CN" sz="1200" dirty="0" smtClean="0">
                <a:solidFill>
                  <a:srgbClr val="3333FF"/>
                </a:solidFill>
              </a:rPr>
              <a:t>, </a:t>
            </a:r>
            <a:r>
              <a:rPr lang="en-US" altLang="zh-CN" sz="1200" i="1" dirty="0" smtClean="0">
                <a:solidFill>
                  <a:srgbClr val="3333FF"/>
                </a:solidFill>
              </a:rPr>
              <a:t>r</a:t>
            </a:r>
            <a:r>
              <a:rPr lang="en-US" altLang="zh-CN" sz="1200" i="1" baseline="-25000" dirty="0" smtClean="0">
                <a:solidFill>
                  <a:srgbClr val="3333FF"/>
                </a:solidFill>
              </a:rPr>
              <a:t>m</a:t>
            </a:r>
            <a:r>
              <a:rPr lang="en-US" altLang="zh-CN" sz="1200" baseline="-25000" dirty="0" smtClean="0">
                <a:solidFill>
                  <a:srgbClr val="3333FF"/>
                </a:solidFill>
              </a:rPr>
              <a:t>-1</a:t>
            </a:r>
            <a:r>
              <a:rPr lang="en-US" altLang="zh-CN" sz="1200" dirty="0" smtClean="0">
                <a:solidFill>
                  <a:srgbClr val="3333FF"/>
                </a:solidFill>
              </a:rPr>
              <a:t>)  ≥ </a:t>
            </a:r>
            <a:r>
              <a:rPr lang="en-US" altLang="zh-CN" sz="1200" i="1" dirty="0" err="1" smtClean="0">
                <a:solidFill>
                  <a:srgbClr val="3333FF"/>
                </a:solidFill>
              </a:rPr>
              <a:t>r</a:t>
            </a:r>
            <a:r>
              <a:rPr lang="en-US" altLang="zh-CN" sz="1200" i="1" baseline="-25000" dirty="0" err="1" smtClean="0">
                <a:solidFill>
                  <a:srgbClr val="3333FF"/>
                </a:solidFill>
              </a:rPr>
              <a:t>m</a:t>
            </a:r>
            <a:r>
              <a:rPr lang="en-US" altLang="zh-CN" sz="1200" dirty="0" smtClean="0">
                <a:solidFill>
                  <a:srgbClr val="3333FF"/>
                </a:solidFill>
              </a:rPr>
              <a:t>, then it is easy to prove that </a:t>
            </a:r>
            <a:r>
              <a:rPr lang="en-US" altLang="zh-CN" sz="1200" i="1" dirty="0" smtClean="0">
                <a:solidFill>
                  <a:srgbClr val="3333FF"/>
                </a:solidFill>
              </a:rPr>
              <a:t>t</a:t>
            </a:r>
            <a:r>
              <a:rPr lang="en-US" altLang="zh-CN" sz="1200" dirty="0" smtClean="0">
                <a:solidFill>
                  <a:srgbClr val="3333FF"/>
                </a:solidFill>
              </a:rPr>
              <a:t> | </a:t>
            </a:r>
            <a:r>
              <a:rPr lang="en-US" altLang="zh-CN" sz="1200" i="1" dirty="0" smtClean="0">
                <a:solidFill>
                  <a:srgbClr val="3333FF"/>
                </a:solidFill>
              </a:rPr>
              <a:t>r</a:t>
            </a:r>
            <a:r>
              <a:rPr lang="en-US" altLang="zh-CN" sz="1200" i="1" baseline="-25000" dirty="0" smtClean="0">
                <a:solidFill>
                  <a:srgbClr val="3333FF"/>
                </a:solidFill>
              </a:rPr>
              <a:t>m</a:t>
            </a:r>
            <a:r>
              <a:rPr lang="en-US" altLang="zh-CN" sz="1200" i="1" dirty="0" smtClean="0">
                <a:solidFill>
                  <a:srgbClr val="3333FF"/>
                </a:solidFill>
              </a:rPr>
              <a:t>. </a:t>
            </a:r>
            <a:r>
              <a:rPr lang="en-US" altLang="zh-CN" sz="1200" dirty="0" smtClean="0">
                <a:solidFill>
                  <a:srgbClr val="3333FF"/>
                </a:solidFill>
              </a:rPr>
              <a:t>Hence, </a:t>
            </a:r>
            <a:r>
              <a:rPr lang="en-US" altLang="zh-CN" sz="1200" i="1" dirty="0" smtClean="0">
                <a:solidFill>
                  <a:srgbClr val="3333FF"/>
                </a:solidFill>
              </a:rPr>
              <a:t>t= r</a:t>
            </a:r>
            <a:r>
              <a:rPr lang="en-US" altLang="zh-CN" sz="1200" i="1" baseline="-25000" dirty="0" smtClean="0">
                <a:solidFill>
                  <a:srgbClr val="3333FF"/>
                </a:solidFill>
              </a:rPr>
              <a:t>m</a:t>
            </a:r>
            <a:r>
              <a:rPr lang="en-US" altLang="zh-CN" sz="1200" i="1" dirty="0" smtClean="0">
                <a:solidFill>
                  <a:srgbClr val="3333FF"/>
                </a:solidFill>
              </a:rPr>
              <a:t>.</a:t>
            </a:r>
            <a:endParaRPr lang="en-US" dirty="0"/>
          </a:p>
        </p:txBody>
      </p:sp>
      <p:sp>
        <p:nvSpPr>
          <p:cNvPr id="4" name="灯片编号占位符 3"/>
          <p:cNvSpPr>
            <a:spLocks noGrp="1"/>
          </p:cNvSpPr>
          <p:nvPr>
            <p:ph type="sldNum" sz="quarter" idx="10"/>
          </p:nvPr>
        </p:nvSpPr>
        <p:spPr/>
        <p:txBody>
          <a:bodyPr/>
          <a:lstStyle/>
          <a:p>
            <a:pPr>
              <a:defRPr/>
            </a:pPr>
            <a:fld id="{36195976-8CE1-4BC6-B974-1AA91CEA8BCA}" type="slidenum">
              <a:rPr lang="en-US" altLang="zh-CN" smtClean="0"/>
              <a:pPr>
                <a:defRPr/>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pPr>
              <a:defRPr/>
            </a:pPr>
            <a:fld id="{36195976-8CE1-4BC6-B974-1AA91CEA8BCA}" type="slidenum">
              <a:rPr lang="en-US" altLang="zh-CN" smtClean="0"/>
              <a:pPr>
                <a:defRPr/>
              </a:pPr>
              <a:t>13</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15</a:t>
            </a:fld>
            <a:endParaRPr lang="en-US" altLang="zh-CN"/>
          </a:p>
        </p:txBody>
      </p:sp>
    </p:spTree>
    <p:extLst>
      <p:ext uri="{BB962C8B-B14F-4D97-AF65-F5344CB8AC3E}">
        <p14:creationId xmlns:p14="http://schemas.microsoft.com/office/powerpoint/2010/main" val="250437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205C85F-A9A9-4F45-8419-85E18D74F1A7}" type="slidenum">
              <a:rPr lang="en-US" altLang="zh-CN" smtClean="0"/>
              <a:pPr>
                <a:defRPr/>
              </a:pPr>
              <a:t>17</a:t>
            </a:fld>
            <a:endParaRPr lang="en-US" altLang="zh-CN"/>
          </a:p>
        </p:txBody>
      </p:sp>
    </p:spTree>
    <p:extLst>
      <p:ext uri="{BB962C8B-B14F-4D97-AF65-F5344CB8AC3E}">
        <p14:creationId xmlns:p14="http://schemas.microsoft.com/office/powerpoint/2010/main" val="1746733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sz="1800">
              <a:solidFill>
                <a:prstClr val="black"/>
              </a:solidFill>
            </a:endParaRPr>
          </a:p>
        </p:txBody>
      </p:sp>
      <p:grpSp>
        <p:nvGrpSpPr>
          <p:cNvPr id="5" name="组合 18"/>
          <p:cNvGrpSpPr>
            <a:grpSpLocks/>
          </p:cNvGrpSpPr>
          <p:nvPr/>
        </p:nvGrpSpPr>
        <p:grpSpPr bwMode="auto">
          <a:xfrm>
            <a:off x="-3175" y="5229225"/>
            <a:ext cx="9147175" cy="1635125"/>
            <a:chOff x="-3765" y="4832896"/>
            <a:chExt cx="9147765" cy="2032192"/>
          </a:xfrm>
        </p:grpSpPr>
        <p:sp>
          <p:nvSpPr>
            <p:cNvPr id="6" name="任意多边形 5"/>
            <p:cNvSpPr>
              <a:spLocks/>
            </p:cNvSpPr>
            <p:nvPr/>
          </p:nvSpPr>
          <p:spPr bwMode="auto">
            <a:xfrm>
              <a:off x="1687032" y="4832896"/>
              <a:ext cx="7456968" cy="518900"/>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rgbClr val="00FFFF">
                <a:alpha val="40000"/>
              </a:srgbClr>
            </a:solidFill>
            <a:ln w="9525" cap="flat" cmpd="sng" algn="ctr">
              <a:noFill/>
              <a:prstDash val="solid"/>
              <a:round/>
              <a:headEnd type="none" w="med" len="med"/>
              <a:tailEnd type="none" w="med" len="med"/>
            </a:ln>
            <a:effectLst/>
          </p:spPr>
          <p:txBody>
            <a:bodyPr/>
            <a:lstStyle>
              <a:extLst/>
            </a:lstStyle>
            <a:p>
              <a:pPr eaLnBrk="1" fontAlgn="auto" hangingPunct="1">
                <a:spcBef>
                  <a:spcPts val="0"/>
                </a:spcBef>
                <a:spcAft>
                  <a:spcPts val="0"/>
                </a:spcAft>
                <a:defRPr/>
              </a:pPr>
              <a:endParaRPr lang="en-US" sz="1800">
                <a:solidFill>
                  <a:prstClr val="black"/>
                </a:solidFill>
                <a:latin typeface="Lucida Sans Unicode"/>
              </a:endParaRPr>
            </a:p>
          </p:txBody>
        </p:sp>
        <p:sp>
          <p:nvSpPr>
            <p:cNvPr id="7" name="任意多边形 6"/>
            <p:cNvSpPr>
              <a:spLocks/>
            </p:cNvSpPr>
            <p:nvPr/>
          </p:nvSpPr>
          <p:spPr bwMode="auto">
            <a:xfrm>
              <a:off x="35926" y="5134766"/>
              <a:ext cx="9108074" cy="838525"/>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5680F8"/>
            </a:solidFill>
            <a:ln w="9525" cap="flat" cmpd="sng" algn="ctr">
              <a:noFill/>
              <a:prstDash val="solid"/>
              <a:round/>
              <a:headEnd type="none" w="med" len="med"/>
              <a:tailEnd type="none" w="med" len="med"/>
            </a:ln>
            <a:effectLst/>
          </p:spPr>
          <p:txBody>
            <a:bodyPr/>
            <a:lstStyle>
              <a:extLst/>
            </a:lstStyle>
            <a:p>
              <a:pPr eaLnBrk="1" fontAlgn="auto" hangingPunct="1">
                <a:spcBef>
                  <a:spcPts val="0"/>
                </a:spcBef>
                <a:spcAft>
                  <a:spcPts val="0"/>
                </a:spcAft>
                <a:defRPr/>
              </a:pPr>
              <a:endParaRPr lang="en-US" sz="1800">
                <a:solidFill>
                  <a:prstClr val="black"/>
                </a:solidFill>
                <a:latin typeface="Lucida Sans Unicode"/>
              </a:endParaRPr>
            </a:p>
          </p:txBody>
        </p:sp>
        <p:sp>
          <p:nvSpPr>
            <p:cNvPr id="8" name="任意多边形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sz="1800">
                <a:solidFill>
                  <a:prstClr val="white"/>
                </a:solidFill>
              </a:endParaRPr>
            </a:p>
          </p:txBody>
        </p:sp>
        <p:cxnSp>
          <p:nvCxnSpPr>
            <p:cNvPr id="10" name="直接连接符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1" name="图片 10"/>
          <p:cNvPicPr>
            <a:picLocks noChangeAspect="1"/>
          </p:cNvPicPr>
          <p:nvPr userDrawn="1"/>
        </p:nvPicPr>
        <p:blipFill>
          <a:blip r:embed="rId3" cstate="print">
            <a:duotone>
              <a:schemeClr val="accent1">
                <a:shade val="45000"/>
                <a:satMod val="135000"/>
              </a:schemeClr>
              <a:prstClr val="white"/>
            </a:duotone>
            <a:extLst/>
          </a:blip>
          <a:stretch>
            <a:fillRect/>
          </a:stretch>
        </p:blipFill>
        <p:spPr>
          <a:xfrm>
            <a:off x="0" y="0"/>
            <a:ext cx="9138308" cy="2278484"/>
          </a:xfrm>
          <a:prstGeom prst="rect">
            <a:avLst/>
          </a:prstGeom>
          <a:solidFill>
            <a:srgbClr val="3333CC"/>
          </a:solidFill>
        </p:spPr>
      </p:pic>
      <p:sp>
        <p:nvSpPr>
          <p:cNvPr id="9" name="标题 8"/>
          <p:cNvSpPr>
            <a:spLocks noGrp="1"/>
          </p:cNvSpPr>
          <p:nvPr>
            <p:ph type="ctrTitle"/>
          </p:nvPr>
        </p:nvSpPr>
        <p:spPr>
          <a:xfrm>
            <a:off x="685800" y="2132856"/>
            <a:ext cx="7772400" cy="1397713"/>
          </a:xfrm>
        </p:spPr>
        <p:txBody>
          <a:bodyPr/>
          <a:lstStyle>
            <a:lvl1pPr algn="ctr">
              <a:defRPr sz="4800" b="1">
                <a:solidFill>
                  <a:schemeClr val="tx1"/>
                </a:solidFill>
                <a:effectLst>
                  <a:outerShdw blurRad="31750" dist="25400" dir="5400000" algn="tl" rotWithShape="0">
                    <a:srgbClr val="000000">
                      <a:alpha val="25000"/>
                    </a:srgbClr>
                  </a:outerShdw>
                </a:effectLst>
                <a:latin typeface="Times New Roman" pitchFamily="18" charset="0"/>
                <a:cs typeface="Times New Roman" pitchFamily="18" charset="0"/>
              </a:defRPr>
            </a:lvl1pPr>
            <a:extLst/>
          </a:lstStyle>
          <a:p>
            <a:r>
              <a:rPr lang="zh-CN" altLang="en-US" dirty="0" smtClean="0"/>
              <a:t>单击此处编辑母版标题样式</a:t>
            </a:r>
            <a:endParaRPr lang="en-US" dirty="0"/>
          </a:p>
        </p:txBody>
      </p:sp>
      <p:sp>
        <p:nvSpPr>
          <p:cNvPr id="17" name="副标题 16"/>
          <p:cNvSpPr>
            <a:spLocks noGrp="1"/>
          </p:cNvSpPr>
          <p:nvPr>
            <p:ph type="subTitle" idx="1"/>
          </p:nvPr>
        </p:nvSpPr>
        <p:spPr>
          <a:xfrm>
            <a:off x="685800" y="3611607"/>
            <a:ext cx="7772400" cy="1761609"/>
          </a:xfrm>
        </p:spPr>
        <p:txBody>
          <a:bodyPr lIns="45720" rIns="45720" anchor="ctr"/>
          <a:lstStyle>
            <a:lvl1pPr marL="0" marR="64008" indent="0" algn="ctr">
              <a:buNone/>
              <a:defRPr>
                <a:solidFill>
                  <a:schemeClr val="tx1"/>
                </a:solidFill>
                <a:latin typeface="Times New Roman" pitchFamily="18" charset="0"/>
                <a:cs typeface="Times New Roman" pitchFamily="18"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dirty="0" smtClean="0"/>
              <a:t>单击此处编辑母版副标题样式</a:t>
            </a:r>
            <a:endParaRPr lang="en-US" dirty="0"/>
          </a:p>
        </p:txBody>
      </p:sp>
      <p:sp>
        <p:nvSpPr>
          <p:cNvPr id="12" name="日期占位符 29"/>
          <p:cNvSpPr>
            <a:spLocks noGrp="1"/>
          </p:cNvSpPr>
          <p:nvPr>
            <p:ph type="dt" sz="half" idx="10"/>
          </p:nvPr>
        </p:nvSpPr>
        <p:spPr/>
        <p:txBody>
          <a:bodyPr/>
          <a:lstStyle>
            <a:lvl1pPr fontAlgn="base">
              <a:spcBef>
                <a:spcPct val="0"/>
              </a:spcBef>
              <a:spcAft>
                <a:spcPct val="0"/>
              </a:spcAft>
              <a:defRPr>
                <a:solidFill>
                  <a:srgbClr val="FFFFFF"/>
                </a:solidFill>
                <a:latin typeface="Times New Roman" pitchFamily="18" charset="0"/>
                <a:ea typeface="宋体" pitchFamily="2" charset="-122"/>
              </a:defRPr>
            </a:lvl1pPr>
            <a:extLst/>
          </a:lstStyle>
          <a:p>
            <a:pPr>
              <a:defRPr/>
            </a:pPr>
            <a:fld id="{E251E083-901F-4BC2-8C38-FB5A6761785D}" type="datetime1">
              <a:rPr lang="zh-CN" altLang="en-US"/>
              <a:pPr>
                <a:defRPr/>
              </a:pPr>
              <a:t>2024/5/22</a:t>
            </a:fld>
            <a:endParaRPr lang="zh-CN" altLang="en-US"/>
          </a:p>
        </p:txBody>
      </p:sp>
      <p:sp>
        <p:nvSpPr>
          <p:cNvPr id="13" name="页脚占位符 18"/>
          <p:cNvSpPr>
            <a:spLocks noGrp="1"/>
          </p:cNvSpPr>
          <p:nvPr>
            <p:ph type="ftr" sz="quarter" idx="11"/>
          </p:nvPr>
        </p:nvSpPr>
        <p:spPr/>
        <p:txBody>
          <a:bodyPr/>
          <a:lstStyle>
            <a:lvl1pPr fontAlgn="base">
              <a:spcBef>
                <a:spcPct val="0"/>
              </a:spcBef>
              <a:spcAft>
                <a:spcPct val="0"/>
              </a:spcAft>
              <a:defRPr>
                <a:solidFill>
                  <a:srgbClr val="2DA2BF">
                    <a:tint val="20000"/>
                  </a:srgbClr>
                </a:solidFill>
                <a:latin typeface="Times New Roman" pitchFamily="18" charset="0"/>
                <a:ea typeface="宋体" pitchFamily="2" charset="-122"/>
              </a:defRPr>
            </a:lvl1pPr>
            <a:extLst/>
          </a:lstStyle>
          <a:p>
            <a:pPr>
              <a:defRPr/>
            </a:pPr>
            <a:endParaRPr lang="zh-CN" altLang="en-US"/>
          </a:p>
        </p:txBody>
      </p:sp>
      <p:sp>
        <p:nvSpPr>
          <p:cNvPr id="14" name="灯片编号占位符 26"/>
          <p:cNvSpPr>
            <a:spLocks noGrp="1"/>
          </p:cNvSpPr>
          <p:nvPr>
            <p:ph type="sldNum" sz="quarter" idx="12"/>
          </p:nvPr>
        </p:nvSpPr>
        <p:spPr/>
        <p:txBody>
          <a:bodyPr/>
          <a:lstStyle>
            <a:lvl1pPr fontAlgn="base">
              <a:spcBef>
                <a:spcPct val="0"/>
              </a:spcBef>
              <a:spcAft>
                <a:spcPct val="0"/>
              </a:spcAft>
              <a:defRPr>
                <a:solidFill>
                  <a:srgbClr val="FFFFFF"/>
                </a:solidFill>
                <a:latin typeface="Times New Roman" pitchFamily="18" charset="0"/>
                <a:ea typeface="宋体" pitchFamily="2" charset="-122"/>
              </a:defRPr>
            </a:lvl1pPr>
            <a:extLst/>
          </a:lstStyle>
          <a:p>
            <a:pPr>
              <a:defRPr/>
            </a:pPr>
            <a:fld id="{48671791-7718-421F-9604-96040524D9FC}"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CB35C2F0-B516-4797-87AC-FB41C060B4CC}" type="datetime1">
              <a:rPr lang="zh-CN" altLang="en-US"/>
              <a:pPr>
                <a:defRPr/>
              </a:pPr>
              <a:t>2024/5/22</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24FB1B26-A1F9-49E7-A758-C94F7EA9DF2B}"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1C368940-16D0-4448-BC70-0EC43D9DFF99}" type="datetime1">
              <a:rPr lang="zh-CN" altLang="en-US"/>
              <a:pPr>
                <a:defRPr/>
              </a:pPr>
              <a:t>2024/5/22</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8B216140-AE8D-4A87-97CE-2897770B8451}"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buClr>
                <a:srgbClr val="5680F8"/>
              </a:buClr>
              <a:buSzPct val="80000"/>
              <a:buFont typeface="Wingdings" pitchFamily="2" charset="2"/>
              <a:buChar char="l"/>
              <a:defRPr/>
            </a:lvl2pPr>
            <a:lvl3pPr>
              <a:buClr>
                <a:srgbClr val="00FFFF"/>
              </a:buClr>
              <a:buFont typeface="Wingdings" pitchFamily="2" charset="2"/>
              <a:buChar char="Ø"/>
              <a:defRPr/>
            </a:lvl3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extLst/>
          </a:lstStyle>
          <a:p>
            <a:r>
              <a:rPr lang="zh-CN" altLang="en-US" smtClean="0"/>
              <a:t>单击此处编辑母版标题样式</a:t>
            </a:r>
            <a:endParaRPr lang="en-US"/>
          </a:p>
        </p:txBody>
      </p:sp>
      <p:sp>
        <p:nvSpPr>
          <p:cNvPr id="4" name="日期占位符 3"/>
          <p:cNvSpPr>
            <a:spLocks noGrp="1"/>
          </p:cNvSpPr>
          <p:nvPr>
            <p:ph type="dt" sz="half" idx="10"/>
          </p:nvPr>
        </p:nvSpPr>
        <p:spPr>
          <a:xfrm>
            <a:off x="6727825" y="6408738"/>
            <a:ext cx="1300163" cy="365125"/>
          </a:xfrm>
        </p:spPr>
        <p:txBody>
          <a:bodyPr/>
          <a:lstStyle>
            <a:lvl1pPr fontAlgn="base">
              <a:spcBef>
                <a:spcPct val="0"/>
              </a:spcBef>
              <a:spcAft>
                <a:spcPct val="0"/>
              </a:spcAft>
              <a:defRPr sz="1800" b="1">
                <a:solidFill>
                  <a:srgbClr val="3333CC"/>
                </a:solidFill>
                <a:latin typeface="Times New Roman" pitchFamily="18" charset="0"/>
                <a:ea typeface="宋体" pitchFamily="2" charset="-122"/>
                <a:cs typeface="Times New Roman" pitchFamily="18" charset="0"/>
              </a:defRPr>
            </a:lvl1pPr>
            <a:extLst/>
          </a:lstStyle>
          <a:p>
            <a:pPr>
              <a:defRPr/>
            </a:pPr>
            <a:fld id="{42902059-00DC-41D9-82E4-FC76C08D8D70}" type="datetime1">
              <a:rPr lang="zh-CN" altLang="en-US"/>
              <a:pPr>
                <a:defRPr/>
              </a:pPr>
              <a:t>2024/5/22</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sz="1800" b="1">
                <a:solidFill>
                  <a:srgbClr val="3333CC"/>
                </a:solidFill>
                <a:latin typeface="Times New Roman" pitchFamily="18" charset="0"/>
                <a:ea typeface="宋体" pitchFamily="2" charset="-122"/>
                <a:cs typeface="Times New Roman" pitchFamily="18" charset="0"/>
              </a:defRPr>
            </a:lvl1pPr>
            <a:extLst/>
          </a:lstStyle>
          <a:p>
            <a:pPr>
              <a:defRPr/>
            </a:pPr>
            <a:endParaRPr lang="zh-CN" altLang="en-US"/>
          </a:p>
        </p:txBody>
      </p:sp>
      <p:sp>
        <p:nvSpPr>
          <p:cNvPr id="6" name="灯片编号占位符 5"/>
          <p:cNvSpPr>
            <a:spLocks noGrp="1"/>
          </p:cNvSpPr>
          <p:nvPr>
            <p:ph type="sldNum" sz="quarter" idx="12"/>
          </p:nvPr>
        </p:nvSpPr>
        <p:spPr>
          <a:xfrm>
            <a:off x="8027988" y="6408738"/>
            <a:ext cx="985837" cy="365125"/>
          </a:xfrm>
        </p:spPr>
        <p:txBody>
          <a:bodyPr/>
          <a:lstStyle>
            <a:lvl1pPr fontAlgn="base">
              <a:spcBef>
                <a:spcPct val="0"/>
              </a:spcBef>
              <a:spcAft>
                <a:spcPct val="0"/>
              </a:spcAft>
              <a:defRPr sz="1800" b="1">
                <a:solidFill>
                  <a:srgbClr val="3333CC"/>
                </a:solidFill>
                <a:latin typeface="Times New Roman" pitchFamily="18" charset="0"/>
                <a:ea typeface="宋体" pitchFamily="2" charset="-122"/>
                <a:cs typeface="Times New Roman" pitchFamily="18" charset="0"/>
              </a:defRPr>
            </a:lvl1pPr>
            <a:extLst/>
          </a:lstStyle>
          <a:p>
            <a:pPr>
              <a:defRPr/>
            </a:pPr>
            <a:fld id="{0EC8E27E-8D50-4935-97BA-5FA782506CC6}"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defRPr/>
            </a:pPr>
            <a:endParaRPr lang="en-US" sz="1800">
              <a:solidFill>
                <a:prstClr val="white"/>
              </a:solidFill>
            </a:endParaRPr>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defRPr/>
            </a:pPr>
            <a:endParaRPr lang="en-US" sz="1800">
              <a:solidFill>
                <a:prstClr val="white"/>
              </a:solidFill>
            </a:endParaRPr>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0F2B1DF7-6329-4CCD-978F-007D72B61B41}" type="datetime1">
              <a:rPr lang="zh-CN" altLang="en-US"/>
              <a:pPr>
                <a:defRPr/>
              </a:pPr>
              <a:t>2024/5/22</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endParaRPr lang="zh-CN" altLang="en-US"/>
          </a:p>
        </p:txBody>
      </p:sp>
      <p:sp>
        <p:nvSpPr>
          <p:cNvPr id="8" name="灯片编号占位符 5"/>
          <p:cNvSpPr>
            <a:spLocks noGrp="1"/>
          </p:cNvSpPr>
          <p:nvPr>
            <p:ph type="sldNum" sz="quarter" idx="12"/>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D201F6DF-8F41-4FE5-8D2F-F653C2A8B09E}"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extLst/>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E3E22E9A-FB44-4797-861D-B72691FB479D}" type="datetime1">
              <a:rPr lang="zh-CN" altLang="en-US"/>
              <a:pPr>
                <a:defRPr/>
              </a:pPr>
              <a:t>2024/5/22</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A1347C09-C49E-4F07-B432-F0D59B09219F}"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5243EA83-6EF2-47B9-A310-FF516838A4D4}" type="datetime1">
              <a:rPr lang="zh-CN" altLang="en-US"/>
              <a:pPr>
                <a:defRPr/>
              </a:pPr>
              <a:t>2024/5/22</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endParaRPr lang="zh-CN" altLang="en-US"/>
          </a:p>
        </p:txBody>
      </p:sp>
      <p:sp>
        <p:nvSpPr>
          <p:cNvPr id="9" name="灯片编号占位符 8"/>
          <p:cNvSpPr>
            <a:spLocks noGrp="1"/>
          </p:cNvSpPr>
          <p:nvPr>
            <p:ph type="sldNum" sz="quarter" idx="12"/>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C9BB04F2-A488-4077-9867-48D926231EF8}"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extLst/>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6A7B5BB8-D6C0-4126-AFB9-C65F33BD1F24}" type="datetime1">
              <a:rPr lang="zh-CN" altLang="en-US"/>
              <a:pPr>
                <a:defRPr/>
              </a:pPr>
              <a:t>2024/5/22</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endParaRPr lang="zh-CN" altLang="en-US"/>
          </a:p>
        </p:txBody>
      </p:sp>
      <p:sp>
        <p:nvSpPr>
          <p:cNvPr id="5" name="灯片编号占位符 4"/>
          <p:cNvSpPr>
            <a:spLocks noGrp="1"/>
          </p:cNvSpPr>
          <p:nvPr>
            <p:ph type="sldNum" sz="quarter" idx="12"/>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35CC4AA0-8F8D-4A2A-8D24-6CFA2ED8FDF8}"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3002A486-1407-44C6-896A-594FAC24A4A8}" type="datetime1">
              <a:rPr lang="zh-CN" altLang="en-US"/>
              <a:pPr>
                <a:defRPr/>
              </a:pPr>
              <a:t>2024/5/22</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endParaRPr lang="zh-CN" altLang="en-US"/>
          </a:p>
        </p:txBody>
      </p:sp>
      <p:sp>
        <p:nvSpPr>
          <p:cNvPr id="4" name="灯片编号占位符 3"/>
          <p:cNvSpPr>
            <a:spLocks noGrp="1"/>
          </p:cNvSpPr>
          <p:nvPr>
            <p:ph type="sldNum" sz="quarter" idx="12"/>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C854E5F3-C1A3-4A98-921D-783713C6BA2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C761FD46-1D91-4D73-A896-64123BD1B841}" type="datetime1">
              <a:rPr lang="zh-CN" altLang="en-US"/>
              <a:pPr>
                <a:defRPr/>
              </a:pPr>
              <a:t>2024/5/22</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Times New Roman" pitchFamily="18" charset="0"/>
                <a:ea typeface="宋体" pitchFamily="2" charset="-122"/>
              </a:defRPr>
            </a:lvl1pPr>
            <a:extLst/>
          </a:lstStyle>
          <a:p>
            <a:pPr>
              <a:defRPr/>
            </a:pPr>
            <a:fld id="{1D82E0E0-1BE7-436A-986D-2EB75FF7E26D}"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任意多边形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eaLnBrk="1" fontAlgn="auto" hangingPunct="1">
              <a:spcBef>
                <a:spcPts val="0"/>
              </a:spcBef>
              <a:spcAft>
                <a:spcPts val="0"/>
              </a:spcAft>
              <a:defRPr/>
            </a:pPr>
            <a:endParaRPr lang="en-US" sz="1800">
              <a:solidFill>
                <a:prstClr val="white"/>
              </a:solidFill>
              <a:latin typeface="Lucida Sans Unicode"/>
            </a:endParaRPr>
          </a:p>
        </p:txBody>
      </p:sp>
      <p:sp>
        <p:nvSpPr>
          <p:cNvPr id="6" name="任意多边形 5"/>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eaLnBrk="1" fontAlgn="auto" hangingPunct="1">
              <a:spcBef>
                <a:spcPts val="0"/>
              </a:spcBef>
              <a:spcAft>
                <a:spcPts val="0"/>
              </a:spcAft>
              <a:defRPr/>
            </a:pPr>
            <a:endParaRPr lang="en-US" sz="1800">
              <a:solidFill>
                <a:prstClr val="white"/>
              </a:solidFill>
              <a:latin typeface="Lucida Sans Unicode"/>
            </a:endParaRPr>
          </a:p>
        </p:txBody>
      </p:sp>
      <p:sp>
        <p:nvSpPr>
          <p:cNvPr id="7" name="直角三角形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defRPr/>
            </a:pPr>
            <a:endParaRPr lang="en-US" sz="1800">
              <a:solidFill>
                <a:prstClr val="white"/>
              </a:solidFill>
            </a:endParaRPr>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defRPr/>
            </a:pPr>
            <a:endParaRPr lang="en-US" sz="1800">
              <a:solidFill>
                <a:prstClr val="white"/>
              </a:solidFill>
            </a:endParaRPr>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fontAlgn="auto" hangingPunct="1">
              <a:spcBef>
                <a:spcPts val="0"/>
              </a:spcBef>
              <a:spcAft>
                <a:spcPts val="0"/>
              </a:spcAft>
              <a:defRPr/>
            </a:pPr>
            <a:endParaRPr lang="en-US" sz="1800">
              <a:solidFill>
                <a:prstClr val="white"/>
              </a:solidFill>
            </a:endParaRPr>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941E49F0-BB78-4502-A0E2-57E9D468638C}" type="datetime1">
              <a:rPr lang="zh-CN" altLang="en-US"/>
              <a:pPr>
                <a:defRPr/>
              </a:pPr>
              <a:t>2024/5/22</a:t>
            </a:fld>
            <a:endParaRPr lang="zh-CN" altLang="en-US"/>
          </a:p>
        </p:txBody>
      </p:sp>
      <p:sp>
        <p:nvSpPr>
          <p:cNvPr id="12" name="页脚占位符 5"/>
          <p:cNvSpPr>
            <a:spLocks noGrp="1"/>
          </p:cNvSpPr>
          <p:nvPr>
            <p:ph type="ftr" sz="quarter" idx="11"/>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endParaRPr lang="zh-CN" altLang="en-US"/>
          </a:p>
        </p:txBody>
      </p:sp>
      <p:sp>
        <p:nvSpPr>
          <p:cNvPr id="13" name="灯片编号占位符 6"/>
          <p:cNvSpPr>
            <a:spLocks noGrp="1"/>
          </p:cNvSpPr>
          <p:nvPr>
            <p:ph type="sldNum" sz="quarter" idx="12"/>
          </p:nvPr>
        </p:nvSpPr>
        <p:spPr/>
        <p:txBody>
          <a:bodyPr/>
          <a:lstStyle>
            <a:lvl1pPr fontAlgn="base">
              <a:spcBef>
                <a:spcPct val="0"/>
              </a:spcBef>
              <a:spcAft>
                <a:spcPct val="0"/>
              </a:spcAft>
              <a:defRPr>
                <a:solidFill>
                  <a:prstClr val="white"/>
                </a:solidFill>
                <a:latin typeface="Times New Roman" pitchFamily="18" charset="0"/>
                <a:ea typeface="宋体" pitchFamily="2" charset="-122"/>
              </a:defRPr>
            </a:lvl1pPr>
            <a:extLst/>
          </a:lstStyle>
          <a:p>
            <a:pPr>
              <a:defRPr/>
            </a:pPr>
            <a:fld id="{88A05002-3D41-40EC-82EE-F4C7E0BE6E4E}"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8509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dirty="0" smtClean="0"/>
              <a:t>单击此处编辑母版标题样式</a:t>
            </a:r>
            <a:endParaRPr lang="en-US" dirty="0"/>
          </a:p>
        </p:txBody>
      </p:sp>
      <p:sp>
        <p:nvSpPr>
          <p:cNvPr id="3081" name="文本占位符 29"/>
          <p:cNvSpPr>
            <a:spLocks noGrp="1"/>
          </p:cNvSpPr>
          <p:nvPr>
            <p:ph type="body" idx="1"/>
          </p:nvPr>
        </p:nvSpPr>
        <p:spPr bwMode="auto">
          <a:xfrm>
            <a:off x="457200" y="1341438"/>
            <a:ext cx="8229600" cy="4535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prstClr val="black"/>
                </a:solidFill>
                <a:latin typeface="Lucida Sans Unicode"/>
                <a:ea typeface="黑体"/>
              </a:defRPr>
            </a:lvl1pPr>
            <a:extLst/>
          </a:lstStyle>
          <a:p>
            <a:pPr>
              <a:defRPr/>
            </a:pPr>
            <a:fld id="{E240CA50-5A1A-48DC-B86D-4FEE8BE65499}" type="datetime1">
              <a:rPr lang="zh-CN" altLang="en-US"/>
              <a:pPr>
                <a:defRPr/>
              </a:pPr>
              <a:t>2024/5/22</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prstClr val="black"/>
                </a:solidFill>
                <a:latin typeface="Lucida Sans Unicode"/>
                <a:ea typeface="黑体"/>
              </a:defRPr>
            </a:lvl1pPr>
            <a:extLst/>
          </a:lstStyle>
          <a:p>
            <a:pPr>
              <a:defRPr/>
            </a:pP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prstClr val="black"/>
                </a:solidFill>
                <a:latin typeface="Lucida Sans Unicode"/>
                <a:ea typeface="黑体"/>
              </a:defRPr>
            </a:lvl1pPr>
            <a:extLst/>
          </a:lstStyle>
          <a:p>
            <a:pPr>
              <a:defRPr/>
            </a:pPr>
            <a:fld id="{5AF2F3C9-4E26-4D03-86E3-49CAD35C574F}" type="slidenum">
              <a:rPr lang="zh-CN" altLang="en-US"/>
              <a:pPr>
                <a:defRPr/>
              </a:pPr>
              <a:t>‹#›</a:t>
            </a:fld>
            <a:endParaRPr lang="zh-CN" altLang="en-US"/>
          </a:p>
        </p:txBody>
      </p:sp>
      <p:cxnSp>
        <p:nvCxnSpPr>
          <p:cNvPr id="17" name="直接连接符 16"/>
          <p:cNvCxnSpPr/>
          <p:nvPr userDrawn="1"/>
        </p:nvCxnSpPr>
        <p:spPr>
          <a:xfrm>
            <a:off x="395288" y="1196975"/>
            <a:ext cx="8353425" cy="0"/>
          </a:xfrm>
          <a:prstGeom prst="line">
            <a:avLst/>
          </a:prstGeom>
          <a:ln w="73025">
            <a:solidFill>
              <a:srgbClr val="5680F8"/>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hf hdr="0" ftr="0" dt="0"/>
  <p:txStyles>
    <p:titleStyle>
      <a:lvl1pPr algn="l" rtl="0" eaLnBrk="0" fontAlgn="base" hangingPunct="0">
        <a:spcBef>
          <a:spcPct val="0"/>
        </a:spcBef>
        <a:spcAft>
          <a:spcPct val="0"/>
        </a:spcAft>
        <a:defRPr sz="4100" b="1" kern="1200">
          <a:solidFill>
            <a:schemeClr val="tx1"/>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1"/>
          </a:solidFill>
          <a:latin typeface="Lucida Sans Unicode" pitchFamily="34" charset="0"/>
          <a:ea typeface="黑体" pitchFamily="49" charset="-122"/>
        </a:defRPr>
      </a:lvl2pPr>
      <a:lvl3pPr algn="l" rtl="0" eaLnBrk="0" fontAlgn="base" hangingPunct="0">
        <a:spcBef>
          <a:spcPct val="0"/>
        </a:spcBef>
        <a:spcAft>
          <a:spcPct val="0"/>
        </a:spcAft>
        <a:defRPr sz="4100" b="1">
          <a:solidFill>
            <a:schemeClr val="tx1"/>
          </a:solidFill>
          <a:latin typeface="Lucida Sans Unicode" pitchFamily="34" charset="0"/>
          <a:ea typeface="黑体" pitchFamily="49" charset="-122"/>
        </a:defRPr>
      </a:lvl3pPr>
      <a:lvl4pPr algn="l" rtl="0" eaLnBrk="0" fontAlgn="base" hangingPunct="0">
        <a:spcBef>
          <a:spcPct val="0"/>
        </a:spcBef>
        <a:spcAft>
          <a:spcPct val="0"/>
        </a:spcAft>
        <a:defRPr sz="4100" b="1">
          <a:solidFill>
            <a:schemeClr val="tx1"/>
          </a:solidFill>
          <a:latin typeface="Lucida Sans Unicode" pitchFamily="34" charset="0"/>
          <a:ea typeface="黑体" pitchFamily="49" charset="-122"/>
        </a:defRPr>
      </a:lvl4pPr>
      <a:lvl5pPr algn="l" rtl="0" eaLnBrk="0" fontAlgn="base" hangingPunct="0">
        <a:spcBef>
          <a:spcPct val="0"/>
        </a:spcBef>
        <a:spcAft>
          <a:spcPct val="0"/>
        </a:spcAft>
        <a:defRPr sz="4100" b="1">
          <a:solidFill>
            <a:schemeClr val="tx1"/>
          </a:solidFill>
          <a:latin typeface="Lucida Sans Unicode" pitchFamily="34" charset="0"/>
          <a:ea typeface="黑体" pitchFamily="49" charset="-122"/>
        </a:defRPr>
      </a:lvl5pPr>
      <a:lvl6pPr marL="457200" algn="l" rtl="0" fontAlgn="base">
        <a:spcBef>
          <a:spcPct val="0"/>
        </a:spcBef>
        <a:spcAft>
          <a:spcPct val="0"/>
        </a:spcAft>
        <a:defRPr sz="4100" b="1">
          <a:solidFill>
            <a:schemeClr val="tx1"/>
          </a:solidFill>
          <a:latin typeface="Lucida Sans Unicode" pitchFamily="34" charset="0"/>
          <a:ea typeface="黑体" pitchFamily="49" charset="-122"/>
        </a:defRPr>
      </a:lvl6pPr>
      <a:lvl7pPr marL="914400" algn="l" rtl="0" fontAlgn="base">
        <a:spcBef>
          <a:spcPct val="0"/>
        </a:spcBef>
        <a:spcAft>
          <a:spcPct val="0"/>
        </a:spcAft>
        <a:defRPr sz="4100" b="1">
          <a:solidFill>
            <a:schemeClr val="tx1"/>
          </a:solidFill>
          <a:latin typeface="Lucida Sans Unicode" pitchFamily="34" charset="0"/>
          <a:ea typeface="黑体" pitchFamily="49" charset="-122"/>
        </a:defRPr>
      </a:lvl7pPr>
      <a:lvl8pPr marL="1371600" algn="l" rtl="0" fontAlgn="base">
        <a:spcBef>
          <a:spcPct val="0"/>
        </a:spcBef>
        <a:spcAft>
          <a:spcPct val="0"/>
        </a:spcAft>
        <a:defRPr sz="4100" b="1">
          <a:solidFill>
            <a:schemeClr val="tx1"/>
          </a:solidFill>
          <a:latin typeface="Lucida Sans Unicode" pitchFamily="34" charset="0"/>
          <a:ea typeface="黑体" pitchFamily="49" charset="-122"/>
        </a:defRPr>
      </a:lvl8pPr>
      <a:lvl9pPr marL="1828800" algn="l" rtl="0" fontAlgn="base">
        <a:spcBef>
          <a:spcPct val="0"/>
        </a:spcBef>
        <a:spcAft>
          <a:spcPct val="0"/>
        </a:spcAft>
        <a:defRPr sz="4100" b="1">
          <a:solidFill>
            <a:schemeClr val="tx1"/>
          </a:solidFill>
          <a:latin typeface="Lucida Sans Unicode" pitchFamily="34" charset="0"/>
          <a:ea typeface="黑体" pitchFamily="49" charset="-122"/>
        </a:defRPr>
      </a:lvl9pPr>
      <a:extLst/>
    </p:titleStyle>
    <p:body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chemeClr val="accent1"/>
        </a:buClr>
        <a:buFont typeface="Verdana" pitchFamily="34" charset="0"/>
        <a:buChar char="◦"/>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chemeClr val="accent2"/>
        </a:buClr>
        <a:buSzPct val="100000"/>
        <a:buFont typeface="Wingdings 2" pitchFamily="18" charset="2"/>
        <a:buChar char=""/>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48.png"/><Relationship Id="rId7" Type="http://schemas.openxmlformats.org/officeDocument/2006/relationships/image" Target="../media/image6.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hyperlink" Target="https://richardyan.site/Number-Theory-and-Group-based-Cryptography-01-Time-Complexity-of-Arithmetic/" TargetMode="External"/><Relationship Id="rId4" Type="http://schemas.openxmlformats.org/officeDocument/2006/relationships/slide" Target="slide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rsasecurity.com/rsalabs/challeng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unsolvedproblems.org/index_files/RSA.htm" TargetMode="External"/><Relationship Id="rId4" Type="http://schemas.openxmlformats.org/officeDocument/2006/relationships/hyperlink" Target="https://link.springer.com/referenceworkentry/10.1007/0-387-23483-7_362"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5720" y="2204864"/>
            <a:ext cx="8643998" cy="1728192"/>
          </a:xfrm>
        </p:spPr>
        <p:txBody>
          <a:bodyPr>
            <a:noAutofit/>
          </a:bodyPr>
          <a:lstStyle/>
          <a:p>
            <a:pPr eaLnBrk="1" fontAlgn="auto" hangingPunct="1">
              <a:spcAft>
                <a:spcPts val="0"/>
              </a:spcAft>
              <a:defRPr/>
            </a:pPr>
            <a:r>
              <a:rPr lang="en-US" altLang="zh-CN" sz="4400" dirty="0" smtClean="0"/>
              <a:t>Lecture 6: The RSA Cryptosystem and Factoring Integers</a:t>
            </a:r>
            <a:br>
              <a:rPr lang="en-US" altLang="zh-CN" sz="4400" dirty="0" smtClean="0"/>
            </a:br>
            <a:r>
              <a:rPr lang="en-US" altLang="zh-CN" sz="2400" dirty="0" smtClean="0"/>
              <a:t>-Cryptographic Algorithms and Protocols</a:t>
            </a:r>
            <a:endParaRPr lang="zh-CN" altLang="en-US" sz="2400" dirty="0"/>
          </a:p>
        </p:txBody>
      </p:sp>
      <p:sp>
        <p:nvSpPr>
          <p:cNvPr id="15363" name="副标题 2"/>
          <p:cNvSpPr>
            <a:spLocks noGrp="1"/>
          </p:cNvSpPr>
          <p:nvPr>
            <p:ph type="subTitle" idx="1"/>
          </p:nvPr>
        </p:nvSpPr>
        <p:spPr>
          <a:xfrm>
            <a:off x="685800" y="3933825"/>
            <a:ext cx="7772400" cy="2519363"/>
          </a:xfrm>
        </p:spPr>
        <p:txBody>
          <a:bodyPr/>
          <a:lstStyle/>
          <a:p>
            <a:pPr marR="0" eaLnBrk="1" hangingPunct="1">
              <a:lnSpc>
                <a:spcPct val="100000"/>
              </a:lnSpc>
            </a:pPr>
            <a:r>
              <a:rPr lang="en-US" altLang="zh-CN" sz="2400" dirty="0" smtClean="0">
                <a:solidFill>
                  <a:srgbClr val="0000FF"/>
                </a:solidFill>
                <a:ea typeface="楷体" pitchFamily="49" charset="-122"/>
              </a:rPr>
              <a:t>Huang, </a:t>
            </a:r>
            <a:r>
              <a:rPr lang="en-US" altLang="zh-CN" sz="2400" dirty="0" err="1" smtClean="0">
                <a:solidFill>
                  <a:srgbClr val="0000FF"/>
                </a:solidFill>
                <a:ea typeface="楷体" pitchFamily="49" charset="-122"/>
              </a:rPr>
              <a:t>Xiujie</a:t>
            </a:r>
            <a:r>
              <a:rPr lang="en-US" altLang="zh-CN" sz="2400" dirty="0" smtClean="0">
                <a:solidFill>
                  <a:srgbClr val="0000FF"/>
                </a:solidFill>
                <a:ea typeface="楷体" pitchFamily="49" charset="-122"/>
              </a:rPr>
              <a:t> (</a:t>
            </a:r>
            <a:r>
              <a:rPr lang="zh-CN" altLang="en-US" sz="2400" dirty="0" smtClean="0">
                <a:solidFill>
                  <a:srgbClr val="0000FF"/>
                </a:solidFill>
                <a:ea typeface="楷体" pitchFamily="49" charset="-122"/>
              </a:rPr>
              <a:t>黄秀姐</a:t>
            </a:r>
            <a:r>
              <a:rPr lang="en-US" altLang="zh-CN" sz="2400" dirty="0" smtClean="0">
                <a:solidFill>
                  <a:srgbClr val="0000FF"/>
                </a:solidFill>
                <a:ea typeface="楷体" pitchFamily="49" charset="-122"/>
              </a:rPr>
              <a:t>)</a:t>
            </a:r>
          </a:p>
          <a:p>
            <a:pPr marR="0" eaLnBrk="1" hangingPunct="1">
              <a:lnSpc>
                <a:spcPct val="120000"/>
              </a:lnSpc>
            </a:pPr>
            <a:r>
              <a:rPr lang="en-US" altLang="zh-CN" sz="2400" dirty="0" smtClean="0">
                <a:solidFill>
                  <a:srgbClr val="0000FF"/>
                </a:solidFill>
              </a:rPr>
              <a:t>Office: </a:t>
            </a:r>
            <a:r>
              <a:rPr lang="en-US" altLang="zh-CN" sz="2400" dirty="0" err="1" smtClean="0">
                <a:solidFill>
                  <a:srgbClr val="0000FF"/>
                </a:solidFill>
              </a:rPr>
              <a:t>Nanhai</a:t>
            </a:r>
            <a:r>
              <a:rPr lang="en-US" altLang="zh-CN" sz="2400" dirty="0" smtClean="0">
                <a:solidFill>
                  <a:srgbClr val="0000FF"/>
                </a:solidFill>
              </a:rPr>
              <a:t> Building, #411 </a:t>
            </a:r>
          </a:p>
          <a:p>
            <a:pPr marR="0" eaLnBrk="1" hangingPunct="1">
              <a:lnSpc>
                <a:spcPct val="120000"/>
              </a:lnSpc>
            </a:pPr>
            <a:r>
              <a:rPr lang="en-US" altLang="zh-CN" sz="2400" dirty="0" smtClean="0">
                <a:solidFill>
                  <a:srgbClr val="0000FF"/>
                </a:solidFill>
              </a:rPr>
              <a:t>E-mail: t_xiujie@jnu.edu.cn</a:t>
            </a:r>
          </a:p>
          <a:p>
            <a:pPr marR="0" eaLnBrk="1" hangingPunct="1">
              <a:lnSpc>
                <a:spcPct val="100000"/>
              </a:lnSpc>
            </a:pPr>
            <a:r>
              <a:rPr lang="en-US" altLang="zh-CN" sz="2400" dirty="0" smtClean="0">
                <a:ea typeface="楷体" pitchFamily="49" charset="-122"/>
              </a:rPr>
              <a:t>Dept. Computer Science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endParaRPr lang="en-US" altLang="zh-CN" sz="2400" dirty="0">
              <a:solidFill>
                <a:srgbClr val="000000"/>
              </a:solidFill>
            </a:endParaRPr>
          </a:p>
          <a:p>
            <a:pPr lvl="1" eaLnBrk="1" hangingPunct="1">
              <a:lnSpc>
                <a:spcPct val="120000"/>
              </a:lnSpc>
            </a:pPr>
            <a:r>
              <a:rPr lang="en-US" altLang="zh-CN" sz="2000" dirty="0">
                <a:solidFill>
                  <a:srgbClr val="3333FF"/>
                </a:solidFill>
              </a:rPr>
              <a:t>Euclidean  </a:t>
            </a:r>
            <a:r>
              <a:rPr lang="en-US" altLang="zh-CN" sz="2000" dirty="0" smtClean="0">
                <a:solidFill>
                  <a:srgbClr val="3333FF"/>
                </a:solidFill>
              </a:rPr>
              <a:t>Algorithms</a:t>
            </a:r>
          </a:p>
          <a:p>
            <a:pPr lvl="1" eaLnBrk="1" hangingPunct="1">
              <a:lnSpc>
                <a:spcPct val="120000"/>
              </a:lnSpc>
            </a:pPr>
            <a:r>
              <a:rPr lang="en-US" altLang="zh-CN" sz="2000" dirty="0" smtClean="0">
                <a:solidFill>
                  <a:srgbClr val="3333FF"/>
                </a:solidFill>
              </a:rPr>
              <a:t>The </a:t>
            </a:r>
            <a:r>
              <a:rPr lang="en-US" altLang="zh-CN" sz="2000" dirty="0">
                <a:solidFill>
                  <a:srgbClr val="3333FF"/>
                </a:solidFill>
              </a:rPr>
              <a:t>Chinese Remainder Theorem</a:t>
            </a:r>
          </a:p>
          <a:p>
            <a:pPr lvl="1" eaLnBrk="1" hangingPunct="1">
              <a:lnSpc>
                <a:spcPct val="120000"/>
              </a:lnSpc>
            </a:pPr>
            <a:r>
              <a:rPr lang="en-US" altLang="zh-CN" sz="2000" dirty="0">
                <a:solidFill>
                  <a:srgbClr val="3333FF"/>
                </a:solidFill>
              </a:rPr>
              <a:t>Group Theory </a:t>
            </a:r>
            <a:r>
              <a:rPr lang="en-US" altLang="zh-CN" sz="2000" dirty="0" smtClean="0">
                <a:solidFill>
                  <a:srgbClr val="3333FF"/>
                </a:solidFill>
              </a:rPr>
              <a:t>II</a:t>
            </a:r>
          </a:p>
          <a:p>
            <a:pPr eaLnBrk="1" hangingPunct="1">
              <a:lnSpc>
                <a:spcPct val="120000"/>
              </a:lnSpc>
            </a:pPr>
            <a:r>
              <a:rPr lang="en-US" altLang="zh-CN" sz="2400" dirty="0" smtClean="0">
                <a:solidFill>
                  <a:srgbClr val="000000"/>
                </a:solidFill>
              </a:rPr>
              <a:t>3. The RSA Cryptosystem </a:t>
            </a: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Attacks on RSA</a:t>
            </a:r>
          </a:p>
          <a:p>
            <a:pPr eaLnBrk="1" hangingPunct="1">
              <a:lnSpc>
                <a:spcPct val="120000"/>
              </a:lnSpc>
            </a:pPr>
            <a:r>
              <a:rPr lang="en-US" altLang="zh-CN" sz="2400" dirty="0" smtClean="0">
                <a:solidFill>
                  <a:srgbClr val="000000"/>
                </a:solidFill>
              </a:rPr>
              <a:t>6. The Rabin Cryptosystem</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10</a:t>
            </a:fld>
            <a:endParaRPr lang="en-US" altLang="zh-CN" smtClean="0">
              <a:solidFill>
                <a:schemeClr val="tx1"/>
              </a:solidFill>
              <a:ea typeface="宋体" charset="-122"/>
            </a:endParaRPr>
          </a:p>
        </p:txBody>
      </p:sp>
    </p:spTree>
    <p:extLst>
      <p:ext uri="{BB962C8B-B14F-4D97-AF65-F5344CB8AC3E}">
        <p14:creationId xmlns:p14="http://schemas.microsoft.com/office/powerpoint/2010/main" val="3324054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10" fill="hold"/>
                                        <p:tgtEl>
                                          <p:spTgt spid="16387">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Rot="1" noChangeArrowheads="1"/>
          </p:cNvSpPr>
          <p:nvPr>
            <p:ph type="title" idx="4294967295"/>
          </p:nvPr>
        </p:nvSpPr>
        <p:spPr>
          <a:xfrm>
            <a:off x="357218" y="214290"/>
            <a:ext cx="8786782" cy="1039814"/>
          </a:xfrm>
        </p:spPr>
        <p:txBody>
          <a:bodyPr>
            <a:normAutofit/>
          </a:bodyPr>
          <a:lstStyle/>
          <a:p>
            <a:pPr eaLnBrk="1" hangingPunct="1"/>
            <a:r>
              <a:rPr lang="en-US" altLang="zh-CN" sz="3000" dirty="0" smtClean="0">
                <a:ea typeface="黑体" pitchFamily="49" charset="-122"/>
              </a:rPr>
              <a:t>2.1 The Euclidean Algorithm (</a:t>
            </a:r>
            <a:r>
              <a:rPr lang="zh-CN" altLang="en-US" sz="3000" dirty="0" smtClean="0">
                <a:ea typeface="黑体" pitchFamily="49" charset="-122"/>
              </a:rPr>
              <a:t>欧几里得算法</a:t>
            </a:r>
            <a:r>
              <a:rPr lang="en-US" altLang="zh-CN" sz="3000" dirty="0" smtClean="0">
                <a:ea typeface="黑体" pitchFamily="49" charset="-122"/>
              </a:rPr>
              <a:t>)</a:t>
            </a:r>
          </a:p>
        </p:txBody>
      </p:sp>
      <p:sp>
        <p:nvSpPr>
          <p:cNvPr id="13315" name="Rectangle 5"/>
          <p:cNvSpPr>
            <a:spLocks noGrp="1" noRot="1" noChangeArrowheads="1"/>
          </p:cNvSpPr>
          <p:nvPr>
            <p:ph type="body" idx="4294967295"/>
          </p:nvPr>
        </p:nvSpPr>
        <p:spPr>
          <a:xfrm>
            <a:off x="35496" y="1285875"/>
            <a:ext cx="8858250" cy="4143389"/>
          </a:xfrm>
        </p:spPr>
        <p:txBody>
          <a:bodyPr/>
          <a:lstStyle/>
          <a:p>
            <a:pPr lvl="1" eaLnBrk="1" hangingPunct="1">
              <a:lnSpc>
                <a:spcPct val="120000"/>
              </a:lnSpc>
            </a:pPr>
            <a:endParaRPr lang="en-US" altLang="zh-CN" sz="2000" b="1" dirty="0" smtClean="0">
              <a:solidFill>
                <a:srgbClr val="3333FF"/>
              </a:solidFill>
              <a:latin typeface="Times New Roman" pitchFamily="18" charset="0"/>
              <a:cs typeface="Times New Roman" pitchFamily="18" charset="0"/>
            </a:endParaRPr>
          </a:p>
          <a:p>
            <a:pPr lvl="1" eaLnBrk="1" hangingPunct="1">
              <a:lnSpc>
                <a:spcPct val="120000"/>
              </a:lnSpc>
            </a:pPr>
            <a:r>
              <a:rPr lang="en-US" altLang="zh-CN" sz="2400" b="1" dirty="0" smtClean="0">
                <a:solidFill>
                  <a:srgbClr val="3333FF"/>
                </a:solidFill>
                <a:latin typeface="Times New Roman" pitchFamily="18" charset="0"/>
                <a:cs typeface="Times New Roman" pitchFamily="18" charset="0"/>
              </a:rPr>
              <a:t>The set of residues modulo </a:t>
            </a:r>
            <a:r>
              <a:rPr lang="en-US" altLang="zh-CN" sz="2400" i="1" dirty="0" smtClean="0">
                <a:solidFill>
                  <a:srgbClr val="3333FF"/>
                </a:solidFill>
                <a:latin typeface="Times New Roman" pitchFamily="18" charset="0"/>
                <a:cs typeface="Times New Roman" pitchFamily="18" charset="0"/>
              </a:rPr>
              <a:t>n</a:t>
            </a:r>
            <a:r>
              <a:rPr lang="en-US" altLang="zh-CN" sz="2400" dirty="0" smtClean="0">
                <a:solidFill>
                  <a:srgbClr val="3333FF"/>
                </a:solidFill>
                <a:latin typeface="Times New Roman" pitchFamily="18" charset="0"/>
                <a:cs typeface="Times New Roman" pitchFamily="18" charset="0"/>
              </a:rPr>
              <a:t>: </a:t>
            </a:r>
            <a:r>
              <a:rPr lang="en-US" altLang="zh-CN" sz="2400" i="1" dirty="0" smtClean="0">
                <a:solidFill>
                  <a:srgbClr val="3333FF"/>
                </a:solidFill>
                <a:latin typeface="Times New Roman" pitchFamily="18" charset="0"/>
                <a:cs typeface="Times New Roman" pitchFamily="18" charset="0"/>
              </a:rPr>
              <a:t>  </a:t>
            </a:r>
          </a:p>
          <a:p>
            <a:pPr lvl="1" eaLnBrk="1" hangingPunct="1">
              <a:lnSpc>
                <a:spcPct val="120000"/>
              </a:lnSpc>
            </a:pPr>
            <a:endParaRPr lang="en-US" altLang="zh-CN" sz="2400" b="1" i="1" dirty="0" smtClean="0">
              <a:solidFill>
                <a:srgbClr val="3333FF"/>
              </a:solidFill>
              <a:latin typeface="Times New Roman" pitchFamily="18" charset="0"/>
              <a:cs typeface="Times New Roman" pitchFamily="18" charset="0"/>
            </a:endParaRPr>
          </a:p>
          <a:p>
            <a:pPr lvl="1" eaLnBrk="1" hangingPunct="1">
              <a:lnSpc>
                <a:spcPct val="120000"/>
              </a:lnSpc>
            </a:pPr>
            <a:r>
              <a:rPr lang="en-US" altLang="zh-CN" sz="2400" b="1" dirty="0" smtClean="0">
                <a:solidFill>
                  <a:srgbClr val="3333FF"/>
                </a:solidFill>
                <a:latin typeface="Times New Roman" pitchFamily="18" charset="0"/>
                <a:cs typeface="Times New Roman" pitchFamily="18" charset="0"/>
              </a:rPr>
              <a:t>The set of residues modulo </a:t>
            </a:r>
            <a:r>
              <a:rPr lang="en-US" altLang="zh-CN" sz="2400" i="1" dirty="0" smtClean="0">
                <a:solidFill>
                  <a:srgbClr val="3333FF"/>
                </a:solidFill>
                <a:latin typeface="Times New Roman" pitchFamily="18" charset="0"/>
                <a:cs typeface="Times New Roman" pitchFamily="18" charset="0"/>
              </a:rPr>
              <a:t>n </a:t>
            </a:r>
            <a:r>
              <a:rPr lang="en-US" altLang="zh-CN" sz="2400" b="1" dirty="0" smtClean="0">
                <a:solidFill>
                  <a:srgbClr val="3333FF"/>
                </a:solidFill>
                <a:latin typeface="Times New Roman" pitchFamily="18" charset="0"/>
                <a:cs typeface="Times New Roman" pitchFamily="18" charset="0"/>
              </a:rPr>
              <a:t>that are relatively prime to </a:t>
            </a:r>
            <a:r>
              <a:rPr lang="en-US" altLang="zh-CN" sz="2400" i="1" dirty="0" smtClean="0">
                <a:solidFill>
                  <a:srgbClr val="3333FF"/>
                </a:solidFill>
                <a:latin typeface="Times New Roman" pitchFamily="18" charset="0"/>
                <a:cs typeface="Times New Roman" pitchFamily="18" charset="0"/>
              </a:rPr>
              <a:t>n</a:t>
            </a:r>
            <a:r>
              <a:rPr lang="en-US" altLang="zh-CN" sz="2400" b="1" dirty="0" smtClean="0">
                <a:solidFill>
                  <a:srgbClr val="3333FF"/>
                </a:solidFill>
                <a:latin typeface="Times New Roman" pitchFamily="18" charset="0"/>
                <a:cs typeface="Times New Roman" pitchFamily="18" charset="0"/>
              </a:rPr>
              <a:t>: </a:t>
            </a:r>
          </a:p>
          <a:p>
            <a:pPr lvl="1" eaLnBrk="1" hangingPunct="1">
              <a:lnSpc>
                <a:spcPct val="120000"/>
              </a:lnSpc>
            </a:pPr>
            <a:endParaRPr lang="en-US" altLang="zh-CN" sz="2000" b="1" dirty="0" smtClean="0">
              <a:solidFill>
                <a:srgbClr val="3333FF"/>
              </a:solidFill>
              <a:latin typeface="Times New Roman" pitchFamily="18" charset="0"/>
              <a:cs typeface="Times New Roman" pitchFamily="18" charset="0"/>
            </a:endParaRPr>
          </a:p>
          <a:p>
            <a:pPr lvl="1" eaLnBrk="1" hangingPunct="1">
              <a:lnSpc>
                <a:spcPct val="120000"/>
              </a:lnSpc>
            </a:pPr>
            <a:endParaRPr lang="en-US" altLang="zh-CN" sz="1600" b="1" dirty="0" smtClean="0">
              <a:solidFill>
                <a:srgbClr val="3333FF"/>
              </a:solidFill>
              <a:latin typeface="Times New Roman" pitchFamily="18" charset="0"/>
              <a:cs typeface="Times New Roman" pitchFamily="18" charset="0"/>
            </a:endParaRPr>
          </a:p>
          <a:p>
            <a:pPr lvl="1" eaLnBrk="1" hangingPunct="1">
              <a:lnSpc>
                <a:spcPct val="120000"/>
              </a:lnSpc>
            </a:pPr>
            <a:r>
              <a:rPr lang="en-US" altLang="zh-CN" sz="2400" b="1" dirty="0" smtClean="0">
                <a:solidFill>
                  <a:srgbClr val="FF3300"/>
                </a:solidFill>
                <a:latin typeface="Times New Roman" pitchFamily="18" charset="0"/>
                <a:cs typeface="Times New Roman" pitchFamily="18" charset="0"/>
              </a:rPr>
              <a:t>To find the </a:t>
            </a:r>
            <a:r>
              <a:rPr lang="en-US" altLang="zh-CN" sz="2400" b="1" u="sng" dirty="0" smtClean="0">
                <a:solidFill>
                  <a:srgbClr val="FF3300"/>
                </a:solidFill>
                <a:latin typeface="Times New Roman" pitchFamily="18" charset="0"/>
                <a:cs typeface="Times New Roman" pitchFamily="18" charset="0"/>
              </a:rPr>
              <a:t>multiplicative inverse</a:t>
            </a:r>
            <a:r>
              <a:rPr lang="en-US" altLang="zh-CN" sz="2400" b="1" dirty="0" smtClean="0">
                <a:solidFill>
                  <a:srgbClr val="FF3300"/>
                </a:solidFill>
                <a:latin typeface="Times New Roman" pitchFamily="18" charset="0"/>
                <a:cs typeface="Times New Roman" pitchFamily="18" charset="0"/>
              </a:rPr>
              <a:t> of</a:t>
            </a:r>
          </a:p>
          <a:p>
            <a:pPr lvl="2" eaLnBrk="1" hangingPunct="1">
              <a:lnSpc>
                <a:spcPct val="120000"/>
              </a:lnSpc>
            </a:pPr>
            <a:r>
              <a:rPr lang="en-US" altLang="zh-CN" sz="2000" dirty="0" smtClean="0">
                <a:solidFill>
                  <a:srgbClr val="FF3300"/>
                </a:solidFill>
              </a:rPr>
              <a:t>The Extended Euclidean Algorithm</a:t>
            </a:r>
            <a:endParaRPr lang="en-US" altLang="zh-CN" sz="2000" dirty="0" smtClean="0">
              <a:solidFill>
                <a:srgbClr val="FF3300"/>
              </a:solidFill>
              <a:latin typeface="Times New Roman" pitchFamily="18" charset="0"/>
              <a:cs typeface="Times New Roman" pitchFamily="18" charset="0"/>
            </a:endParaRPr>
          </a:p>
          <a:p>
            <a:pPr eaLnBrk="1" hangingPunct="1">
              <a:lnSpc>
                <a:spcPct val="120000"/>
              </a:lnSpc>
              <a:buFont typeface="Wingdings" pitchFamily="2" charset="2"/>
              <a:buNone/>
            </a:pPr>
            <a:endParaRPr lang="en-US" altLang="zh-CN" sz="2400" dirty="0" smtClean="0">
              <a:solidFill>
                <a:srgbClr val="000000"/>
              </a:solidFill>
              <a:latin typeface="Times New Roman" pitchFamily="18" charset="0"/>
              <a:cs typeface="Times New Roman" pitchFamily="18" charset="0"/>
            </a:endParaRPr>
          </a:p>
        </p:txBody>
      </p:sp>
      <p:sp>
        <p:nvSpPr>
          <p:cNvPr id="13316" name="Slide Number Placeholder 3"/>
          <p:cNvSpPr>
            <a:spLocks noGrp="1"/>
          </p:cNvSpPr>
          <p:nvPr>
            <p:ph type="sldNum" sz="quarter" idx="12"/>
          </p:nvPr>
        </p:nvSpPr>
        <p:spPr>
          <a:noFill/>
        </p:spPr>
        <p:txBody>
          <a:bodyPr/>
          <a:lstStyle/>
          <a:p>
            <a:fld id="{7CD02F57-2446-4E53-A96C-4CA7F7FD0DE7}" type="slidenum">
              <a:rPr lang="en-US" altLang="zh-CN" smtClean="0"/>
              <a:pPr/>
              <a:t>11</a:t>
            </a:fld>
            <a:endParaRPr lang="en-US" altLang="zh-CN" smtClean="0"/>
          </a:p>
        </p:txBody>
      </p:sp>
      <p:pic>
        <p:nvPicPr>
          <p:cNvPr id="13320" name="Picture 8"/>
          <p:cNvPicPr>
            <a:picLocks noChangeAspect="1" noChangeArrowheads="1"/>
          </p:cNvPicPr>
          <p:nvPr/>
        </p:nvPicPr>
        <p:blipFill>
          <a:blip r:embed="rId2" cstate="print"/>
          <a:srcRect/>
          <a:stretch>
            <a:fillRect/>
          </a:stretch>
        </p:blipFill>
        <p:spPr bwMode="auto">
          <a:xfrm>
            <a:off x="4654674" y="1772816"/>
            <a:ext cx="421382" cy="391283"/>
          </a:xfrm>
          <a:prstGeom prst="rect">
            <a:avLst/>
          </a:prstGeom>
          <a:noFill/>
          <a:ln w="9525">
            <a:noFill/>
            <a:miter lim="800000"/>
            <a:headEnd/>
            <a:tailEnd/>
          </a:ln>
          <a:effectLst/>
        </p:spPr>
      </p:pic>
      <p:pic>
        <p:nvPicPr>
          <p:cNvPr id="13321" name="Picture 9"/>
          <p:cNvPicPr>
            <a:picLocks noChangeAspect="1" noChangeArrowheads="1"/>
          </p:cNvPicPr>
          <p:nvPr/>
        </p:nvPicPr>
        <p:blipFill>
          <a:blip r:embed="rId3" cstate="print"/>
          <a:srcRect/>
          <a:stretch>
            <a:fillRect/>
          </a:stretch>
        </p:blipFill>
        <p:spPr bwMode="auto">
          <a:xfrm>
            <a:off x="8438202" y="2762403"/>
            <a:ext cx="454278" cy="378565"/>
          </a:xfrm>
          <a:prstGeom prst="rect">
            <a:avLst/>
          </a:prstGeom>
          <a:noFill/>
          <a:ln w="9525">
            <a:noFill/>
            <a:miter lim="800000"/>
            <a:headEnd/>
            <a:tailEnd/>
          </a:ln>
          <a:effectLst/>
        </p:spPr>
      </p:pic>
      <p:pic>
        <p:nvPicPr>
          <p:cNvPr id="13322" name="Picture 10"/>
          <p:cNvPicPr>
            <a:picLocks noChangeAspect="1" noChangeArrowheads="1"/>
          </p:cNvPicPr>
          <p:nvPr/>
        </p:nvPicPr>
        <p:blipFill>
          <a:blip r:embed="rId4" cstate="print"/>
          <a:srcRect/>
          <a:stretch>
            <a:fillRect/>
          </a:stretch>
        </p:blipFill>
        <p:spPr bwMode="auto">
          <a:xfrm>
            <a:off x="3419872" y="3212976"/>
            <a:ext cx="1635685" cy="394317"/>
          </a:xfrm>
          <a:prstGeom prst="rect">
            <a:avLst/>
          </a:prstGeom>
          <a:noFill/>
          <a:ln w="9525">
            <a:noFill/>
            <a:miter lim="800000"/>
            <a:headEnd/>
            <a:tailEnd/>
          </a:ln>
          <a:effectLst/>
        </p:spPr>
      </p:pic>
      <p:pic>
        <p:nvPicPr>
          <p:cNvPr id="13" name="Picture 11"/>
          <p:cNvPicPr>
            <a:picLocks noChangeAspect="1" noChangeArrowheads="1"/>
          </p:cNvPicPr>
          <p:nvPr/>
        </p:nvPicPr>
        <p:blipFill>
          <a:blip r:embed="rId5" cstate="print"/>
          <a:srcRect/>
          <a:stretch>
            <a:fillRect/>
          </a:stretch>
        </p:blipFill>
        <p:spPr bwMode="auto">
          <a:xfrm>
            <a:off x="5502565" y="4005064"/>
            <a:ext cx="941643" cy="360040"/>
          </a:xfrm>
          <a:prstGeom prst="rect">
            <a:avLst/>
          </a:prstGeom>
          <a:noFill/>
          <a:ln w="9525">
            <a:noFill/>
            <a:miter lim="800000"/>
            <a:headEnd/>
            <a:tailEnd/>
          </a:ln>
          <a:effectLst/>
        </p:spPr>
      </p:pic>
    </p:spTree>
    <p:extLst>
      <p:ext uri="{BB962C8B-B14F-4D97-AF65-F5344CB8AC3E}">
        <p14:creationId xmlns:p14="http://schemas.microsoft.com/office/powerpoint/2010/main" val="2413983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7" end="7"/>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cstate="print"/>
          <a:srcRect/>
          <a:stretch>
            <a:fillRect/>
          </a:stretch>
        </p:blipFill>
        <p:spPr bwMode="auto">
          <a:xfrm>
            <a:off x="505957" y="1815914"/>
            <a:ext cx="4714115" cy="3413286"/>
          </a:xfrm>
          <a:prstGeom prst="rect">
            <a:avLst/>
          </a:prstGeom>
          <a:noFill/>
          <a:ln w="19050">
            <a:solidFill>
              <a:srgbClr val="3333FF"/>
            </a:solidFill>
            <a:miter lim="800000"/>
            <a:headEnd/>
            <a:tailEnd/>
          </a:ln>
        </p:spPr>
      </p:pic>
      <p:sp>
        <p:nvSpPr>
          <p:cNvPr id="14339" name="Rectangle 5"/>
          <p:cNvSpPr>
            <a:spLocks noGrp="1" noRot="1" noChangeArrowheads="1"/>
          </p:cNvSpPr>
          <p:nvPr>
            <p:ph type="body" idx="4294967295"/>
          </p:nvPr>
        </p:nvSpPr>
        <p:spPr>
          <a:xfrm>
            <a:off x="-36512" y="1220315"/>
            <a:ext cx="8501063" cy="552501"/>
          </a:xfrm>
        </p:spPr>
        <p:txBody>
          <a:bodyPr/>
          <a:lstStyle/>
          <a:p>
            <a:pPr eaLnBrk="1" hangingPunct="1">
              <a:lnSpc>
                <a:spcPct val="120000"/>
              </a:lnSpc>
            </a:pPr>
            <a:r>
              <a:rPr lang="en-US" altLang="zh-CN" sz="2400" b="1" dirty="0" smtClean="0">
                <a:solidFill>
                  <a:srgbClr val="3333FF"/>
                </a:solidFill>
              </a:rPr>
              <a:t>To compute the </a:t>
            </a:r>
            <a:r>
              <a:rPr lang="en-US" altLang="zh-CN" sz="2400" b="1" dirty="0" smtClean="0">
                <a:solidFill>
                  <a:srgbClr val="FF0000"/>
                </a:solidFill>
              </a:rPr>
              <a:t>GCD</a:t>
            </a:r>
            <a:r>
              <a:rPr lang="en-US" altLang="zh-CN" sz="2400" b="1" dirty="0" smtClean="0">
                <a:solidFill>
                  <a:srgbClr val="3333FF"/>
                </a:solidFill>
              </a:rPr>
              <a:t> </a:t>
            </a:r>
            <a:r>
              <a:rPr lang="en-US" altLang="zh-CN" sz="2400" i="1" dirty="0" smtClean="0">
                <a:solidFill>
                  <a:srgbClr val="3333FF"/>
                </a:solidFill>
                <a:latin typeface="Times New Roman" pitchFamily="18" charset="0"/>
                <a:cs typeface="Times New Roman" pitchFamily="18" charset="0"/>
              </a:rPr>
              <a:t>r</a:t>
            </a:r>
            <a:r>
              <a:rPr lang="en-US" altLang="zh-CN" sz="2400" b="1" dirty="0" smtClean="0">
                <a:solidFill>
                  <a:srgbClr val="3333FF"/>
                </a:solidFill>
              </a:rPr>
              <a:t> of </a:t>
            </a:r>
            <a:r>
              <a:rPr lang="en-US" altLang="zh-CN" sz="2400" i="1" dirty="0" smtClean="0">
                <a:solidFill>
                  <a:srgbClr val="3333FF"/>
                </a:solidFill>
                <a:latin typeface="Times New Roman" pitchFamily="18" charset="0"/>
                <a:cs typeface="Times New Roman" pitchFamily="18" charset="0"/>
              </a:rPr>
              <a:t>a</a:t>
            </a:r>
            <a:r>
              <a:rPr lang="en-US" altLang="zh-CN" sz="2400" b="1" dirty="0" smtClean="0">
                <a:solidFill>
                  <a:srgbClr val="3333FF"/>
                </a:solidFill>
              </a:rPr>
              <a:t> and </a:t>
            </a:r>
            <a:r>
              <a:rPr lang="en-US" altLang="zh-CN" sz="2400" i="1" dirty="0" smtClean="0">
                <a:solidFill>
                  <a:srgbClr val="3333FF"/>
                </a:solidFill>
                <a:latin typeface="Times New Roman" pitchFamily="18" charset="0"/>
                <a:cs typeface="Times New Roman" pitchFamily="18" charset="0"/>
              </a:rPr>
              <a:t>b</a:t>
            </a:r>
            <a:endParaRPr lang="en-US" altLang="zh-CN" sz="2400" b="1" dirty="0" smtClean="0">
              <a:solidFill>
                <a:srgbClr val="3333FF"/>
              </a:solidFill>
            </a:endParaRPr>
          </a:p>
          <a:p>
            <a:pPr eaLnBrk="1" hangingPunct="1">
              <a:lnSpc>
                <a:spcPct val="120000"/>
              </a:lnSpc>
            </a:pPr>
            <a:endParaRPr lang="en-US" altLang="zh-CN" sz="24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800" b="1" dirty="0" smtClean="0">
              <a:solidFill>
                <a:srgbClr val="000000"/>
              </a:solidFill>
            </a:endParaRPr>
          </a:p>
        </p:txBody>
      </p:sp>
      <p:sp>
        <p:nvSpPr>
          <p:cNvPr id="14340" name="Slide Number Placeholder 3"/>
          <p:cNvSpPr>
            <a:spLocks noGrp="1"/>
          </p:cNvSpPr>
          <p:nvPr>
            <p:ph type="sldNum" sz="quarter" idx="12"/>
          </p:nvPr>
        </p:nvSpPr>
        <p:spPr>
          <a:xfrm>
            <a:off x="6572250" y="6238898"/>
            <a:ext cx="2289175" cy="476250"/>
          </a:xfrm>
          <a:noFill/>
        </p:spPr>
        <p:txBody>
          <a:bodyPr/>
          <a:lstStyle/>
          <a:p>
            <a:fld id="{EB3C663D-B518-43F6-A9FE-1EB4C88848FC}" type="slidenum">
              <a:rPr lang="en-US" altLang="zh-CN" smtClean="0"/>
              <a:pPr/>
              <a:t>12</a:t>
            </a:fld>
            <a:endParaRPr lang="en-US" altLang="zh-CN" dirty="0" smtClean="0"/>
          </a:p>
        </p:txBody>
      </p:sp>
      <p:pic>
        <p:nvPicPr>
          <p:cNvPr id="14345" name="Picture 9"/>
          <p:cNvPicPr>
            <a:picLocks noChangeAspect="1" noChangeArrowheads="1"/>
          </p:cNvPicPr>
          <p:nvPr/>
        </p:nvPicPr>
        <p:blipFill>
          <a:blip r:embed="rId4" cstate="print"/>
          <a:srcRect/>
          <a:stretch>
            <a:fillRect/>
          </a:stretch>
        </p:blipFill>
        <p:spPr bwMode="auto">
          <a:xfrm>
            <a:off x="3724597" y="2667587"/>
            <a:ext cx="5095875" cy="1724025"/>
          </a:xfrm>
          <a:prstGeom prst="rect">
            <a:avLst/>
          </a:prstGeom>
          <a:noFill/>
          <a:ln w="19050">
            <a:solidFill>
              <a:srgbClr val="FF00FF"/>
            </a:solidFill>
            <a:miter lim="800000"/>
            <a:headEnd/>
            <a:tailEnd/>
          </a:ln>
          <a:effectLst/>
        </p:spPr>
      </p:pic>
      <p:pic>
        <p:nvPicPr>
          <p:cNvPr id="14346" name="Picture 10"/>
          <p:cNvPicPr>
            <a:picLocks noChangeAspect="1" noChangeArrowheads="1"/>
          </p:cNvPicPr>
          <p:nvPr/>
        </p:nvPicPr>
        <p:blipFill>
          <a:blip r:embed="rId5" cstate="print"/>
          <a:srcRect/>
          <a:stretch>
            <a:fillRect/>
          </a:stretch>
        </p:blipFill>
        <p:spPr bwMode="auto">
          <a:xfrm>
            <a:off x="2419376" y="5500702"/>
            <a:ext cx="5867400" cy="485775"/>
          </a:xfrm>
          <a:prstGeom prst="rect">
            <a:avLst/>
          </a:prstGeom>
          <a:noFill/>
          <a:ln w="9525">
            <a:noFill/>
            <a:miter lim="800000"/>
            <a:headEnd/>
            <a:tailEnd/>
          </a:ln>
          <a:effectLst/>
        </p:spPr>
      </p:pic>
      <p:sp>
        <p:nvSpPr>
          <p:cNvPr id="11" name="TextBox 10"/>
          <p:cNvSpPr txBox="1"/>
          <p:nvPr/>
        </p:nvSpPr>
        <p:spPr>
          <a:xfrm>
            <a:off x="827584" y="5572140"/>
            <a:ext cx="1744152" cy="400110"/>
          </a:xfrm>
          <a:prstGeom prst="rect">
            <a:avLst/>
          </a:prstGeom>
          <a:noFill/>
        </p:spPr>
        <p:txBody>
          <a:bodyPr wrap="square" rtlCol="0">
            <a:spAutoFit/>
          </a:bodyPr>
          <a:lstStyle/>
          <a:p>
            <a:pPr algn="ctr"/>
            <a:r>
              <a:rPr lang="en-US" i="1" dirty="0" smtClean="0"/>
              <a:t>r</a:t>
            </a:r>
            <a:r>
              <a:rPr lang="en-US" dirty="0" smtClean="0"/>
              <a:t> = </a:t>
            </a:r>
            <a:r>
              <a:rPr lang="en-US" dirty="0" err="1" smtClean="0"/>
              <a:t>gcd</a:t>
            </a:r>
            <a:r>
              <a:rPr lang="en-US" dirty="0" smtClean="0"/>
              <a:t>(</a:t>
            </a:r>
            <a:r>
              <a:rPr lang="en-US" i="1" dirty="0" smtClean="0"/>
              <a:t>a</a:t>
            </a:r>
            <a:r>
              <a:rPr lang="en-US" dirty="0" smtClean="0"/>
              <a:t>, </a:t>
            </a:r>
            <a:r>
              <a:rPr lang="en-US" i="1" dirty="0" smtClean="0"/>
              <a:t>b</a:t>
            </a:r>
            <a:r>
              <a:rPr lang="en-US" dirty="0" smtClean="0"/>
              <a:t>) = </a:t>
            </a:r>
            <a:endParaRPr lang="en-US" dirty="0"/>
          </a:p>
        </p:txBody>
      </p:sp>
      <p:sp>
        <p:nvSpPr>
          <p:cNvPr id="12" name="矩形 11"/>
          <p:cNvSpPr/>
          <p:nvPr/>
        </p:nvSpPr>
        <p:spPr bwMode="auto">
          <a:xfrm>
            <a:off x="827584" y="5521222"/>
            <a:ext cx="7776864" cy="50006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3" name="矩形 12"/>
          <p:cNvSpPr/>
          <p:nvPr/>
        </p:nvSpPr>
        <p:spPr bwMode="auto">
          <a:xfrm>
            <a:off x="1705360" y="4944018"/>
            <a:ext cx="1498488" cy="285182"/>
          </a:xfrm>
          <a:prstGeom prst="rect">
            <a:avLst/>
          </a:prstGeom>
          <a:no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4" name="右大括号 13"/>
          <p:cNvSpPr/>
          <p:nvPr/>
        </p:nvSpPr>
        <p:spPr bwMode="auto">
          <a:xfrm>
            <a:off x="3347864" y="2420888"/>
            <a:ext cx="357190" cy="2448272"/>
          </a:xfrm>
          <a:prstGeom prst="rightBrace">
            <a:avLst>
              <a:gd name="adj1" fmla="val 58111"/>
              <a:gd name="adj2" fmla="val 50413"/>
            </a:avLst>
          </a:prstGeom>
          <a:noFill/>
          <a:ln w="19050"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5" name="下箭头 14"/>
          <p:cNvSpPr/>
          <p:nvPr/>
        </p:nvSpPr>
        <p:spPr bwMode="auto">
          <a:xfrm>
            <a:off x="5715008" y="4452967"/>
            <a:ext cx="357190" cy="107157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cxnSp>
        <p:nvCxnSpPr>
          <p:cNvPr id="17" name="直接连接符 16"/>
          <p:cNvCxnSpPr/>
          <p:nvPr/>
        </p:nvCxnSpPr>
        <p:spPr bwMode="auto">
          <a:xfrm flipV="1">
            <a:off x="506304" y="2060848"/>
            <a:ext cx="4713768" cy="34665"/>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16" name="Rectangle 4"/>
          <p:cNvSpPr txBox="1">
            <a:spLocks noRot="1" noChangeArrowheads="1"/>
          </p:cNvSpPr>
          <p:nvPr/>
        </p:nvSpPr>
        <p:spPr>
          <a:xfrm>
            <a:off x="357218" y="214290"/>
            <a:ext cx="8786782" cy="1039814"/>
          </a:xfrm>
          <a:prstGeom prst="rect">
            <a:avLst/>
          </a:prstGeom>
        </p:spPr>
        <p:txBody>
          <a:bodyPr vert="horz"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1) The basic</a:t>
            </a:r>
            <a:r>
              <a:rPr kumimoji="0" lang="en-US" altLang="zh-CN" sz="3000" b="1" i="0" u="none" strike="noStrike" kern="1200" cap="none" spc="0" normalizeH="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 </a:t>
            </a: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Euclidean Algorithm</a:t>
            </a:r>
          </a:p>
        </p:txBody>
      </p:sp>
      <p:sp>
        <p:nvSpPr>
          <p:cNvPr id="3" name="TextBox 2"/>
          <p:cNvSpPr txBox="1"/>
          <p:nvPr/>
        </p:nvSpPr>
        <p:spPr>
          <a:xfrm>
            <a:off x="3635896" y="2636912"/>
            <a:ext cx="606274" cy="400110"/>
          </a:xfrm>
          <a:prstGeom prst="rect">
            <a:avLst/>
          </a:prstGeom>
          <a:noFill/>
        </p:spPr>
        <p:txBody>
          <a:bodyPr wrap="square" rtlCol="0">
            <a:spAutoFit/>
          </a:bodyPr>
          <a:lstStyle/>
          <a:p>
            <a:r>
              <a:rPr lang="en-US" altLang="zh-CN" i="1" dirty="0" smtClean="0"/>
              <a:t>a</a:t>
            </a:r>
            <a:r>
              <a:rPr lang="en-US" altLang="zh-CN" dirty="0" smtClean="0">
                <a:sym typeface="Wingdings" panose="05000000000000000000" pitchFamily="2" charset="2"/>
              </a:rPr>
              <a:t></a:t>
            </a:r>
            <a:endParaRPr lang="zh-CN" altLang="en-US" dirty="0"/>
          </a:p>
        </p:txBody>
      </p:sp>
      <p:sp>
        <p:nvSpPr>
          <p:cNvPr id="18" name="TextBox 17"/>
          <p:cNvSpPr txBox="1"/>
          <p:nvPr/>
        </p:nvSpPr>
        <p:spPr>
          <a:xfrm>
            <a:off x="3635896" y="2956882"/>
            <a:ext cx="606274" cy="400110"/>
          </a:xfrm>
          <a:prstGeom prst="rect">
            <a:avLst/>
          </a:prstGeom>
          <a:noFill/>
        </p:spPr>
        <p:txBody>
          <a:bodyPr wrap="square" rtlCol="0">
            <a:spAutoFit/>
          </a:bodyPr>
          <a:lstStyle/>
          <a:p>
            <a:r>
              <a:rPr lang="en-US" altLang="zh-CN" i="1" dirty="0" smtClean="0"/>
              <a:t>b</a:t>
            </a:r>
            <a:r>
              <a:rPr lang="en-US" altLang="zh-CN" dirty="0" smtClean="0">
                <a:sym typeface="Wingdings" panose="05000000000000000000" pitchFamily="2" charset="2"/>
              </a:rPr>
              <a:t></a:t>
            </a:r>
            <a:endParaRPr lang="zh-CN" altLang="en-US" dirty="0"/>
          </a:p>
        </p:txBody>
      </p:sp>
      <p:sp>
        <p:nvSpPr>
          <p:cNvPr id="4" name="TextBox 3"/>
          <p:cNvSpPr txBox="1"/>
          <p:nvPr/>
        </p:nvSpPr>
        <p:spPr>
          <a:xfrm>
            <a:off x="5292080" y="2236802"/>
            <a:ext cx="2808312" cy="400110"/>
          </a:xfrm>
          <a:prstGeom prst="rect">
            <a:avLst/>
          </a:prstGeom>
          <a:noFill/>
        </p:spPr>
        <p:txBody>
          <a:bodyPr wrap="square" rtlCol="0">
            <a:spAutoFit/>
          </a:bodyPr>
          <a:lstStyle/>
          <a:p>
            <a:r>
              <a:rPr lang="en-US" altLang="zh-CN" b="1" dirty="0" smtClean="0">
                <a:solidFill>
                  <a:srgbClr val="FF00FF"/>
                </a:solidFill>
              </a:rPr>
              <a:t>Long division method</a:t>
            </a:r>
            <a:endParaRPr lang="zh-CN" altLang="en-US" b="1" dirty="0">
              <a:solidFill>
                <a:srgbClr val="FF00FF"/>
              </a:solidFill>
            </a:endParaRPr>
          </a:p>
        </p:txBody>
      </p:sp>
    </p:spTree>
    <p:extLst>
      <p:ext uri="{BB962C8B-B14F-4D97-AF65-F5344CB8AC3E}">
        <p14:creationId xmlns:p14="http://schemas.microsoft.com/office/powerpoint/2010/main" val="3856247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34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cstate="print"/>
          <a:srcRect/>
          <a:stretch>
            <a:fillRect/>
          </a:stretch>
        </p:blipFill>
        <p:spPr bwMode="auto">
          <a:xfrm>
            <a:off x="155926" y="3645024"/>
            <a:ext cx="8592538" cy="648072"/>
          </a:xfrm>
          <a:prstGeom prst="rect">
            <a:avLst/>
          </a:prstGeom>
          <a:noFill/>
          <a:ln w="9525">
            <a:noFill/>
            <a:miter lim="800000"/>
            <a:headEnd/>
            <a:tailEnd/>
          </a:ln>
        </p:spPr>
      </p:pic>
      <p:sp>
        <p:nvSpPr>
          <p:cNvPr id="14340" name="Slide Number Placeholder 3"/>
          <p:cNvSpPr>
            <a:spLocks noGrp="1"/>
          </p:cNvSpPr>
          <p:nvPr>
            <p:ph type="sldNum" sz="quarter" idx="12"/>
          </p:nvPr>
        </p:nvSpPr>
        <p:spPr>
          <a:xfrm>
            <a:off x="6572250" y="6238898"/>
            <a:ext cx="2289175" cy="476250"/>
          </a:xfrm>
          <a:noFill/>
        </p:spPr>
        <p:txBody>
          <a:bodyPr/>
          <a:lstStyle/>
          <a:p>
            <a:fld id="{EB3C663D-B518-43F6-A9FE-1EB4C88848FC}" type="slidenum">
              <a:rPr lang="en-US" altLang="zh-CN" smtClean="0"/>
              <a:pPr/>
              <a:t>13</a:t>
            </a:fld>
            <a:endParaRPr lang="en-US" altLang="zh-CN" dirty="0" smtClean="0"/>
          </a:p>
        </p:txBody>
      </p:sp>
      <p:pic>
        <p:nvPicPr>
          <p:cNvPr id="14349" name="Picture 13"/>
          <p:cNvPicPr>
            <a:picLocks noChangeAspect="1" noChangeArrowheads="1"/>
          </p:cNvPicPr>
          <p:nvPr/>
        </p:nvPicPr>
        <p:blipFill>
          <a:blip r:embed="rId4" cstate="print"/>
          <a:srcRect/>
          <a:stretch>
            <a:fillRect/>
          </a:stretch>
        </p:blipFill>
        <p:spPr bwMode="auto">
          <a:xfrm>
            <a:off x="4860032" y="4437112"/>
            <a:ext cx="3590925" cy="1076325"/>
          </a:xfrm>
          <a:prstGeom prst="rect">
            <a:avLst/>
          </a:prstGeom>
          <a:noFill/>
          <a:ln w="9525">
            <a:solidFill>
              <a:srgbClr val="00B050"/>
            </a:solidFill>
            <a:prstDash val="dash"/>
            <a:miter lim="800000"/>
            <a:headEnd/>
            <a:tailEnd/>
          </a:ln>
          <a:effectLst/>
        </p:spPr>
      </p:pic>
      <p:pic>
        <p:nvPicPr>
          <p:cNvPr id="14350" name="Picture 14"/>
          <p:cNvPicPr>
            <a:picLocks noChangeAspect="1" noChangeArrowheads="1"/>
          </p:cNvPicPr>
          <p:nvPr/>
        </p:nvPicPr>
        <p:blipFill>
          <a:blip r:embed="rId5" cstate="print"/>
          <a:srcRect/>
          <a:stretch>
            <a:fillRect/>
          </a:stretch>
        </p:blipFill>
        <p:spPr bwMode="auto">
          <a:xfrm>
            <a:off x="467544" y="4437112"/>
            <a:ext cx="3638550" cy="1085850"/>
          </a:xfrm>
          <a:prstGeom prst="rect">
            <a:avLst/>
          </a:prstGeom>
          <a:noFill/>
          <a:ln w="9525">
            <a:solidFill>
              <a:srgbClr val="00B050"/>
            </a:solidFill>
            <a:prstDash val="dash"/>
            <a:miter lim="800000"/>
            <a:headEnd/>
            <a:tailEnd/>
          </a:ln>
          <a:effectLst/>
        </p:spPr>
      </p:pic>
      <p:sp>
        <p:nvSpPr>
          <p:cNvPr id="25" name="矩形 24"/>
          <p:cNvSpPr/>
          <p:nvPr/>
        </p:nvSpPr>
        <p:spPr>
          <a:xfrm>
            <a:off x="2267744" y="5775647"/>
            <a:ext cx="4032448" cy="461665"/>
          </a:xfrm>
          <a:prstGeom prst="rect">
            <a:avLst/>
          </a:prstGeom>
          <a:solidFill>
            <a:srgbClr val="FFFF00"/>
          </a:solidFill>
          <a:ln w="28575">
            <a:solidFill>
              <a:srgbClr val="FF3300"/>
            </a:solidFill>
          </a:ln>
        </p:spPr>
        <p:txBody>
          <a:bodyPr wrap="square">
            <a:spAutoFit/>
          </a:bodyPr>
          <a:lstStyle/>
          <a:p>
            <a:r>
              <a:rPr lang="en-US" altLang="zh-CN" sz="2400" b="1" i="1" dirty="0" err="1" smtClean="0">
                <a:solidFill>
                  <a:srgbClr val="3333FF"/>
                </a:solidFill>
                <a:cs typeface="Times New Roman" pitchFamily="18" charset="0"/>
              </a:rPr>
              <a:t>r</a:t>
            </a:r>
            <a:r>
              <a:rPr lang="en-US" altLang="zh-CN" sz="2400" b="1" i="1" baseline="-25000" dirty="0" err="1" smtClean="0">
                <a:solidFill>
                  <a:srgbClr val="3333FF"/>
                </a:solidFill>
                <a:cs typeface="Times New Roman" pitchFamily="18" charset="0"/>
              </a:rPr>
              <a:t>m</a:t>
            </a:r>
            <a:r>
              <a:rPr lang="en-US" altLang="zh-CN" sz="2400" b="1" i="1" dirty="0" smtClean="0">
                <a:solidFill>
                  <a:srgbClr val="3333FF"/>
                </a:solidFill>
                <a:cs typeface="Times New Roman" pitchFamily="18" charset="0"/>
              </a:rPr>
              <a:t>= s</a:t>
            </a:r>
            <a:r>
              <a:rPr lang="en-US" altLang="zh-CN" sz="2400" b="1" i="1" baseline="-25000" dirty="0" smtClean="0">
                <a:solidFill>
                  <a:srgbClr val="3333FF"/>
                </a:solidFill>
                <a:cs typeface="Times New Roman" pitchFamily="18" charset="0"/>
              </a:rPr>
              <a:t>m</a:t>
            </a:r>
            <a:r>
              <a:rPr lang="en-US" altLang="zh-CN" sz="2400" b="1" i="1" dirty="0" smtClean="0">
                <a:solidFill>
                  <a:srgbClr val="3333FF"/>
                </a:solidFill>
                <a:cs typeface="Times New Roman" pitchFamily="18" charset="0"/>
              </a:rPr>
              <a:t>r</a:t>
            </a:r>
            <a:r>
              <a:rPr lang="en-US" altLang="zh-CN" sz="2400" b="1" baseline="-25000" dirty="0" smtClean="0">
                <a:solidFill>
                  <a:srgbClr val="3333FF"/>
                </a:solidFill>
                <a:cs typeface="Times New Roman" pitchFamily="18" charset="0"/>
              </a:rPr>
              <a:t>0</a:t>
            </a:r>
            <a:r>
              <a:rPr lang="en-US" altLang="zh-CN" sz="2400" b="1" i="1" dirty="0" smtClean="0">
                <a:solidFill>
                  <a:srgbClr val="3333FF"/>
                </a:solidFill>
                <a:cs typeface="Times New Roman" pitchFamily="18" charset="0"/>
              </a:rPr>
              <a:t> + t</a:t>
            </a:r>
            <a:r>
              <a:rPr lang="en-US" altLang="zh-CN" sz="2400" b="1" i="1" baseline="-25000" dirty="0" smtClean="0">
                <a:solidFill>
                  <a:srgbClr val="3333FF"/>
                </a:solidFill>
                <a:cs typeface="Times New Roman" pitchFamily="18" charset="0"/>
              </a:rPr>
              <a:t>m</a:t>
            </a:r>
            <a:r>
              <a:rPr lang="en-US" altLang="zh-CN" sz="2400" b="1" i="1" dirty="0" smtClean="0">
                <a:solidFill>
                  <a:srgbClr val="3333FF"/>
                </a:solidFill>
                <a:cs typeface="Times New Roman" pitchFamily="18" charset="0"/>
              </a:rPr>
              <a:t>r</a:t>
            </a:r>
            <a:r>
              <a:rPr lang="en-US" altLang="zh-CN" sz="2400" b="1" baseline="-25000" dirty="0" smtClean="0">
                <a:solidFill>
                  <a:srgbClr val="3333FF"/>
                </a:solidFill>
                <a:cs typeface="Times New Roman" pitchFamily="18" charset="0"/>
              </a:rPr>
              <a:t>1 </a:t>
            </a:r>
            <a:r>
              <a:rPr lang="en-US" altLang="zh-CN" sz="2400" b="1" dirty="0" smtClean="0">
                <a:solidFill>
                  <a:srgbClr val="3333FF"/>
                </a:solidFill>
                <a:cs typeface="Times New Roman" pitchFamily="18" charset="0"/>
                <a:sym typeface="Wingdings" panose="05000000000000000000" pitchFamily="2" charset="2"/>
              </a:rPr>
              <a:t> </a:t>
            </a:r>
            <a:r>
              <a:rPr lang="en-US" altLang="zh-CN" sz="2400" b="1" i="1" dirty="0" smtClean="0">
                <a:solidFill>
                  <a:srgbClr val="3333FF"/>
                </a:solidFill>
                <a:cs typeface="Times New Roman" pitchFamily="18" charset="0"/>
              </a:rPr>
              <a:t>r </a:t>
            </a:r>
            <a:r>
              <a:rPr lang="en-US" altLang="zh-CN" sz="2400" b="1" i="1" dirty="0">
                <a:solidFill>
                  <a:srgbClr val="3333FF"/>
                </a:solidFill>
                <a:cs typeface="Times New Roman" pitchFamily="18" charset="0"/>
              </a:rPr>
              <a:t>= </a:t>
            </a:r>
            <a:r>
              <a:rPr lang="en-US" altLang="zh-CN" sz="2400" b="1" i="1" dirty="0" err="1">
                <a:solidFill>
                  <a:srgbClr val="3333FF"/>
                </a:solidFill>
                <a:cs typeface="Times New Roman" pitchFamily="18" charset="0"/>
              </a:rPr>
              <a:t>sa</a:t>
            </a:r>
            <a:r>
              <a:rPr lang="en-US" altLang="zh-CN" sz="2400" b="1" i="1" dirty="0">
                <a:solidFill>
                  <a:srgbClr val="3333FF"/>
                </a:solidFill>
                <a:cs typeface="Times New Roman" pitchFamily="18" charset="0"/>
              </a:rPr>
              <a:t> + </a:t>
            </a:r>
            <a:r>
              <a:rPr lang="en-US" altLang="zh-CN" sz="2400" b="1" i="1" dirty="0" err="1">
                <a:solidFill>
                  <a:srgbClr val="3333FF"/>
                </a:solidFill>
                <a:cs typeface="Times New Roman" pitchFamily="18" charset="0"/>
              </a:rPr>
              <a:t>tb</a:t>
            </a:r>
            <a:endParaRPr lang="en-US" sz="2400" b="1" dirty="0">
              <a:solidFill>
                <a:srgbClr val="3333FF"/>
              </a:solidFill>
            </a:endParaRPr>
          </a:p>
        </p:txBody>
      </p:sp>
      <p:sp>
        <p:nvSpPr>
          <p:cNvPr id="16" name="Rectangle 4"/>
          <p:cNvSpPr txBox="1">
            <a:spLocks noRot="1" noChangeArrowheads="1"/>
          </p:cNvSpPr>
          <p:nvPr/>
        </p:nvSpPr>
        <p:spPr>
          <a:xfrm>
            <a:off x="357218" y="214290"/>
            <a:ext cx="8786782" cy="1039814"/>
          </a:xfrm>
          <a:prstGeom prst="rect">
            <a:avLst/>
          </a:prstGeom>
        </p:spPr>
        <p:txBody>
          <a:bodyPr vert="horz"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2) The </a:t>
            </a:r>
            <a:r>
              <a:rPr lang="en-US" altLang="zh-CN" sz="3000" b="1" dirty="0" smtClean="0">
                <a:solidFill>
                  <a:schemeClr val="tx1"/>
                </a:solidFill>
                <a:effectLst>
                  <a:outerShdw blurRad="31750" dist="25400" dir="5400000" algn="tl" rotWithShape="0">
                    <a:srgbClr val="000000">
                      <a:alpha val="25000"/>
                    </a:srgbClr>
                  </a:outerShdw>
                </a:effectLst>
                <a:latin typeface="+mj-lt"/>
                <a:ea typeface="黑体" pitchFamily="49" charset="-122"/>
                <a:cs typeface="+mj-cs"/>
              </a:rPr>
              <a:t>Extended </a:t>
            </a: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Euclidean Algorithm</a:t>
            </a:r>
          </a:p>
        </p:txBody>
      </p:sp>
      <p:pic>
        <p:nvPicPr>
          <p:cNvPr id="12" name="Picture 9"/>
          <p:cNvPicPr>
            <a:picLocks noChangeAspect="1" noChangeArrowheads="1"/>
          </p:cNvPicPr>
          <p:nvPr/>
        </p:nvPicPr>
        <p:blipFill rotWithShape="1">
          <a:blip r:embed="rId6" cstate="print"/>
          <a:srcRect r="39177"/>
          <a:stretch/>
        </p:blipFill>
        <p:spPr bwMode="auto">
          <a:xfrm>
            <a:off x="628253" y="1704975"/>
            <a:ext cx="3099445" cy="1724025"/>
          </a:xfrm>
          <a:prstGeom prst="rect">
            <a:avLst/>
          </a:prstGeom>
          <a:noFill/>
          <a:ln w="19050">
            <a:solidFill>
              <a:srgbClr val="FF00FF"/>
            </a:solidFill>
            <a:miter lim="800000"/>
            <a:headEnd/>
            <a:tailEnd/>
          </a:ln>
          <a:effectLst/>
        </p:spPr>
      </p:pic>
      <p:sp>
        <p:nvSpPr>
          <p:cNvPr id="13" name="TextBox 12"/>
          <p:cNvSpPr txBox="1"/>
          <p:nvPr/>
        </p:nvSpPr>
        <p:spPr>
          <a:xfrm>
            <a:off x="539552" y="1700808"/>
            <a:ext cx="606274" cy="400110"/>
          </a:xfrm>
          <a:prstGeom prst="rect">
            <a:avLst/>
          </a:prstGeom>
          <a:noFill/>
        </p:spPr>
        <p:txBody>
          <a:bodyPr wrap="square" rtlCol="0">
            <a:spAutoFit/>
          </a:bodyPr>
          <a:lstStyle/>
          <a:p>
            <a:r>
              <a:rPr lang="en-US" altLang="zh-CN" i="1" dirty="0" smtClean="0"/>
              <a:t>a</a:t>
            </a:r>
            <a:r>
              <a:rPr lang="en-US" altLang="zh-CN" dirty="0" smtClean="0">
                <a:sym typeface="Wingdings" panose="05000000000000000000" pitchFamily="2" charset="2"/>
              </a:rPr>
              <a:t></a:t>
            </a:r>
            <a:endParaRPr lang="zh-CN" altLang="en-US" dirty="0"/>
          </a:p>
        </p:txBody>
      </p:sp>
      <p:sp>
        <p:nvSpPr>
          <p:cNvPr id="14" name="TextBox 13"/>
          <p:cNvSpPr txBox="1"/>
          <p:nvPr/>
        </p:nvSpPr>
        <p:spPr>
          <a:xfrm>
            <a:off x="539552" y="2020778"/>
            <a:ext cx="606274" cy="400110"/>
          </a:xfrm>
          <a:prstGeom prst="rect">
            <a:avLst/>
          </a:prstGeom>
          <a:noFill/>
        </p:spPr>
        <p:txBody>
          <a:bodyPr wrap="square" rtlCol="0">
            <a:spAutoFit/>
          </a:bodyPr>
          <a:lstStyle/>
          <a:p>
            <a:r>
              <a:rPr lang="en-US" altLang="zh-CN" i="1" dirty="0" smtClean="0"/>
              <a:t>b</a:t>
            </a:r>
            <a:r>
              <a:rPr lang="en-US" altLang="zh-CN" dirty="0" smtClean="0">
                <a:sym typeface="Wingdings" panose="05000000000000000000" pitchFamily="2" charset="2"/>
              </a:rPr>
              <a:t></a:t>
            </a:r>
            <a:endParaRPr lang="zh-CN" altLang="en-US" dirty="0"/>
          </a:p>
        </p:txBody>
      </p:sp>
      <p:sp>
        <p:nvSpPr>
          <p:cNvPr id="15" name="TextBox 14"/>
          <p:cNvSpPr txBox="1"/>
          <p:nvPr/>
        </p:nvSpPr>
        <p:spPr>
          <a:xfrm>
            <a:off x="4716016" y="1653768"/>
            <a:ext cx="3024336" cy="1631216"/>
          </a:xfrm>
          <a:prstGeom prst="rect">
            <a:avLst/>
          </a:prstGeom>
          <a:noFill/>
          <a:ln w="12700">
            <a:solidFill>
              <a:srgbClr val="00B050"/>
            </a:solidFill>
            <a:prstDash val="dash"/>
          </a:ln>
        </p:spPr>
        <p:txBody>
          <a:bodyPr wrap="square" rtlCol="0">
            <a:spAutoFit/>
          </a:bodyPr>
          <a:lstStyle/>
          <a:p>
            <a:r>
              <a:rPr lang="en-US" altLang="zh-CN" i="1" dirty="0" smtClean="0">
                <a:solidFill>
                  <a:srgbClr val="3333FF"/>
                </a:solidFill>
              </a:rPr>
              <a:t>r</a:t>
            </a:r>
            <a:r>
              <a:rPr lang="en-US" altLang="zh-CN" baseline="-25000" dirty="0" smtClean="0">
                <a:solidFill>
                  <a:srgbClr val="3333FF"/>
                </a:solidFill>
              </a:rPr>
              <a:t>2 </a:t>
            </a:r>
            <a:r>
              <a:rPr lang="en-US" altLang="zh-CN" dirty="0" smtClean="0">
                <a:solidFill>
                  <a:srgbClr val="3333FF"/>
                </a:solidFill>
              </a:rPr>
              <a:t>= </a:t>
            </a:r>
            <a:r>
              <a:rPr lang="en-US" altLang="zh-CN" i="1" dirty="0" smtClean="0">
                <a:solidFill>
                  <a:srgbClr val="3333FF"/>
                </a:solidFill>
              </a:rPr>
              <a:t>r</a:t>
            </a:r>
            <a:r>
              <a:rPr lang="en-US" altLang="zh-CN" baseline="-25000" dirty="0" smtClean="0">
                <a:solidFill>
                  <a:srgbClr val="3333FF"/>
                </a:solidFill>
              </a:rPr>
              <a:t>0 </a:t>
            </a:r>
            <a:r>
              <a:rPr lang="en-US" altLang="zh-CN" dirty="0" smtClean="0">
                <a:solidFill>
                  <a:schemeClr val="accent3"/>
                </a:solidFill>
              </a:rPr>
              <a:t>– </a:t>
            </a:r>
            <a:r>
              <a:rPr lang="en-US" altLang="zh-CN" i="1" dirty="0" smtClean="0">
                <a:solidFill>
                  <a:schemeClr val="accent3"/>
                </a:solidFill>
              </a:rPr>
              <a:t>q</a:t>
            </a:r>
            <a:r>
              <a:rPr lang="en-US" altLang="zh-CN" baseline="-25000" dirty="0" smtClean="0">
                <a:solidFill>
                  <a:schemeClr val="accent3"/>
                </a:solidFill>
              </a:rPr>
              <a:t>1</a:t>
            </a:r>
            <a:r>
              <a:rPr lang="en-US" altLang="zh-CN" i="1" dirty="0">
                <a:solidFill>
                  <a:schemeClr val="accent3"/>
                </a:solidFill>
              </a:rPr>
              <a:t> </a:t>
            </a:r>
            <a:r>
              <a:rPr lang="en-US" altLang="zh-CN" i="1" dirty="0" smtClean="0">
                <a:solidFill>
                  <a:srgbClr val="3333FF"/>
                </a:solidFill>
              </a:rPr>
              <a:t>r</a:t>
            </a:r>
            <a:r>
              <a:rPr lang="en-US" altLang="zh-CN" baseline="-25000" dirty="0" smtClean="0">
                <a:solidFill>
                  <a:srgbClr val="3333FF"/>
                </a:solidFill>
              </a:rPr>
              <a:t>1</a:t>
            </a:r>
          </a:p>
          <a:p>
            <a:r>
              <a:rPr lang="en-US" altLang="zh-CN" i="1" dirty="0" smtClean="0">
                <a:solidFill>
                  <a:srgbClr val="3333FF"/>
                </a:solidFill>
              </a:rPr>
              <a:t>r</a:t>
            </a:r>
            <a:r>
              <a:rPr lang="en-US" altLang="zh-CN" baseline="-25000" dirty="0" smtClean="0">
                <a:solidFill>
                  <a:srgbClr val="3333FF"/>
                </a:solidFill>
              </a:rPr>
              <a:t>3 </a:t>
            </a:r>
            <a:r>
              <a:rPr lang="en-US" altLang="zh-CN" dirty="0">
                <a:solidFill>
                  <a:srgbClr val="3333FF"/>
                </a:solidFill>
              </a:rPr>
              <a:t>= </a:t>
            </a:r>
            <a:r>
              <a:rPr lang="en-US" altLang="zh-CN" i="1" dirty="0" smtClean="0">
                <a:solidFill>
                  <a:srgbClr val="3333FF"/>
                </a:solidFill>
              </a:rPr>
              <a:t>r</a:t>
            </a:r>
            <a:r>
              <a:rPr lang="en-US" altLang="zh-CN" baseline="-25000" dirty="0" smtClean="0">
                <a:solidFill>
                  <a:srgbClr val="3333FF"/>
                </a:solidFill>
              </a:rPr>
              <a:t>1 </a:t>
            </a:r>
            <a:r>
              <a:rPr lang="en-US" altLang="zh-CN" dirty="0">
                <a:solidFill>
                  <a:srgbClr val="3333FF"/>
                </a:solidFill>
              </a:rPr>
              <a:t>– </a:t>
            </a:r>
            <a:r>
              <a:rPr lang="en-US" altLang="zh-CN" i="1" dirty="0" smtClean="0">
                <a:solidFill>
                  <a:srgbClr val="3333FF"/>
                </a:solidFill>
              </a:rPr>
              <a:t>q</a:t>
            </a:r>
            <a:r>
              <a:rPr lang="en-US" altLang="zh-CN" baseline="-25000" dirty="0" smtClean="0">
                <a:solidFill>
                  <a:srgbClr val="3333FF"/>
                </a:solidFill>
              </a:rPr>
              <a:t>2</a:t>
            </a:r>
            <a:r>
              <a:rPr lang="en-US" altLang="zh-CN" i="1" dirty="0" smtClean="0">
                <a:solidFill>
                  <a:srgbClr val="3333FF"/>
                </a:solidFill>
              </a:rPr>
              <a:t> r</a:t>
            </a:r>
            <a:r>
              <a:rPr lang="en-US" altLang="zh-CN" baseline="-25000" dirty="0" smtClean="0">
                <a:solidFill>
                  <a:srgbClr val="3333FF"/>
                </a:solidFill>
              </a:rPr>
              <a:t>2 </a:t>
            </a:r>
          </a:p>
          <a:p>
            <a:r>
              <a:rPr lang="en-US" altLang="zh-CN" baseline="-25000" dirty="0">
                <a:solidFill>
                  <a:srgbClr val="3333FF"/>
                </a:solidFill>
              </a:rPr>
              <a:t> </a:t>
            </a:r>
            <a:r>
              <a:rPr lang="en-US" altLang="zh-CN" baseline="-25000" dirty="0" smtClean="0">
                <a:solidFill>
                  <a:srgbClr val="3333FF"/>
                </a:solidFill>
              </a:rPr>
              <a:t>    </a:t>
            </a:r>
            <a:r>
              <a:rPr lang="en-US" altLang="zh-CN" dirty="0" smtClean="0">
                <a:solidFill>
                  <a:srgbClr val="3333FF"/>
                </a:solidFill>
              </a:rPr>
              <a:t>= </a:t>
            </a:r>
            <a:r>
              <a:rPr lang="en-US" altLang="zh-CN" i="1" dirty="0">
                <a:solidFill>
                  <a:srgbClr val="3333FF"/>
                </a:solidFill>
              </a:rPr>
              <a:t>r</a:t>
            </a:r>
            <a:r>
              <a:rPr lang="en-US" altLang="zh-CN" baseline="-25000" dirty="0">
                <a:solidFill>
                  <a:srgbClr val="3333FF"/>
                </a:solidFill>
              </a:rPr>
              <a:t>1 </a:t>
            </a:r>
            <a:r>
              <a:rPr lang="en-US" altLang="zh-CN" dirty="0">
                <a:solidFill>
                  <a:srgbClr val="3333FF"/>
                </a:solidFill>
              </a:rPr>
              <a:t>– </a:t>
            </a:r>
            <a:r>
              <a:rPr lang="en-US" altLang="zh-CN" i="1" dirty="0" smtClean="0">
                <a:solidFill>
                  <a:srgbClr val="3333FF"/>
                </a:solidFill>
              </a:rPr>
              <a:t>q</a:t>
            </a:r>
            <a:r>
              <a:rPr lang="en-US" altLang="zh-CN" baseline="-25000" dirty="0" smtClean="0">
                <a:solidFill>
                  <a:srgbClr val="3333FF"/>
                </a:solidFill>
              </a:rPr>
              <a:t>2</a:t>
            </a:r>
            <a:r>
              <a:rPr lang="en-US" altLang="zh-CN" i="1" dirty="0" smtClean="0">
                <a:solidFill>
                  <a:srgbClr val="3333FF"/>
                </a:solidFill>
              </a:rPr>
              <a:t> </a:t>
            </a:r>
            <a:r>
              <a:rPr lang="en-US" altLang="zh-CN" dirty="0" smtClean="0">
                <a:solidFill>
                  <a:srgbClr val="3333FF"/>
                </a:solidFill>
              </a:rPr>
              <a:t>(</a:t>
            </a:r>
            <a:r>
              <a:rPr lang="en-US" altLang="zh-CN" i="1" dirty="0">
                <a:solidFill>
                  <a:srgbClr val="3333FF"/>
                </a:solidFill>
              </a:rPr>
              <a:t>r</a:t>
            </a:r>
            <a:r>
              <a:rPr lang="en-US" altLang="zh-CN" baseline="-25000" dirty="0">
                <a:solidFill>
                  <a:srgbClr val="3333FF"/>
                </a:solidFill>
              </a:rPr>
              <a:t>0 </a:t>
            </a:r>
            <a:r>
              <a:rPr lang="en-US" altLang="zh-CN" dirty="0">
                <a:solidFill>
                  <a:srgbClr val="3333FF"/>
                </a:solidFill>
              </a:rPr>
              <a:t>– </a:t>
            </a:r>
            <a:r>
              <a:rPr lang="en-US" altLang="zh-CN" i="1" dirty="0">
                <a:solidFill>
                  <a:srgbClr val="3333FF"/>
                </a:solidFill>
              </a:rPr>
              <a:t>q</a:t>
            </a:r>
            <a:r>
              <a:rPr lang="en-US" altLang="zh-CN" baseline="-25000" dirty="0">
                <a:solidFill>
                  <a:srgbClr val="3333FF"/>
                </a:solidFill>
              </a:rPr>
              <a:t>1</a:t>
            </a:r>
            <a:r>
              <a:rPr lang="en-US" altLang="zh-CN" i="1" dirty="0">
                <a:solidFill>
                  <a:srgbClr val="3333FF"/>
                </a:solidFill>
              </a:rPr>
              <a:t> r</a:t>
            </a:r>
            <a:r>
              <a:rPr lang="en-US" altLang="zh-CN" baseline="-25000" dirty="0">
                <a:solidFill>
                  <a:srgbClr val="3333FF"/>
                </a:solidFill>
              </a:rPr>
              <a:t>1</a:t>
            </a:r>
            <a:r>
              <a:rPr lang="en-US" altLang="zh-CN" dirty="0" smtClean="0">
                <a:solidFill>
                  <a:srgbClr val="3333FF"/>
                </a:solidFill>
              </a:rPr>
              <a:t>) </a:t>
            </a:r>
          </a:p>
          <a:p>
            <a:r>
              <a:rPr lang="en-US" altLang="zh-CN" dirty="0">
                <a:solidFill>
                  <a:srgbClr val="3333FF"/>
                </a:solidFill>
              </a:rPr>
              <a:t> </a:t>
            </a:r>
            <a:r>
              <a:rPr lang="en-US" altLang="zh-CN" dirty="0" smtClean="0">
                <a:solidFill>
                  <a:srgbClr val="3333FF"/>
                </a:solidFill>
              </a:rPr>
              <a:t>  =</a:t>
            </a:r>
            <a:r>
              <a:rPr lang="en-US" altLang="zh-CN" baseline="-25000" dirty="0" smtClean="0">
                <a:solidFill>
                  <a:srgbClr val="3333FF"/>
                </a:solidFill>
              </a:rPr>
              <a:t> </a:t>
            </a:r>
            <a:r>
              <a:rPr lang="en-US" altLang="zh-CN" dirty="0">
                <a:solidFill>
                  <a:srgbClr val="FF00FF"/>
                </a:solidFill>
              </a:rPr>
              <a:t>– </a:t>
            </a:r>
            <a:r>
              <a:rPr lang="en-US" altLang="zh-CN" i="1" dirty="0">
                <a:solidFill>
                  <a:srgbClr val="FF00FF"/>
                </a:solidFill>
              </a:rPr>
              <a:t>q</a:t>
            </a:r>
            <a:r>
              <a:rPr lang="en-US" altLang="zh-CN" baseline="-25000" dirty="0">
                <a:solidFill>
                  <a:srgbClr val="FF00FF"/>
                </a:solidFill>
              </a:rPr>
              <a:t>2</a:t>
            </a:r>
            <a:r>
              <a:rPr lang="en-US" altLang="zh-CN" i="1" dirty="0">
                <a:solidFill>
                  <a:srgbClr val="FF00FF"/>
                </a:solidFill>
              </a:rPr>
              <a:t> </a:t>
            </a:r>
            <a:r>
              <a:rPr lang="en-US" altLang="zh-CN" i="1" dirty="0" smtClean="0">
                <a:solidFill>
                  <a:srgbClr val="3333FF"/>
                </a:solidFill>
              </a:rPr>
              <a:t>r</a:t>
            </a:r>
            <a:r>
              <a:rPr lang="en-US" altLang="zh-CN" baseline="-25000" dirty="0" smtClean="0">
                <a:solidFill>
                  <a:srgbClr val="3333FF"/>
                </a:solidFill>
              </a:rPr>
              <a:t>0  </a:t>
            </a:r>
            <a:r>
              <a:rPr lang="en-US" altLang="zh-CN" dirty="0" smtClean="0">
                <a:solidFill>
                  <a:srgbClr val="3333FF"/>
                </a:solidFill>
              </a:rPr>
              <a:t>+ </a:t>
            </a:r>
            <a:r>
              <a:rPr lang="en-US" altLang="zh-CN" dirty="0" smtClean="0">
                <a:solidFill>
                  <a:schemeClr val="accent3"/>
                </a:solidFill>
              </a:rPr>
              <a:t>(1+</a:t>
            </a:r>
            <a:r>
              <a:rPr lang="en-US" altLang="zh-CN" i="1" dirty="0">
                <a:solidFill>
                  <a:schemeClr val="accent3"/>
                </a:solidFill>
              </a:rPr>
              <a:t> </a:t>
            </a:r>
            <a:r>
              <a:rPr lang="en-US" altLang="zh-CN" i="1" dirty="0" smtClean="0">
                <a:solidFill>
                  <a:schemeClr val="accent3"/>
                </a:solidFill>
              </a:rPr>
              <a:t>q</a:t>
            </a:r>
            <a:r>
              <a:rPr lang="en-US" altLang="zh-CN" baseline="-25000" dirty="0" smtClean="0">
                <a:solidFill>
                  <a:schemeClr val="accent3"/>
                </a:solidFill>
              </a:rPr>
              <a:t>2</a:t>
            </a:r>
            <a:r>
              <a:rPr lang="en-US" altLang="zh-CN" i="1" dirty="0">
                <a:solidFill>
                  <a:schemeClr val="accent3"/>
                </a:solidFill>
              </a:rPr>
              <a:t> q</a:t>
            </a:r>
            <a:r>
              <a:rPr lang="en-US" altLang="zh-CN" baseline="-25000" dirty="0">
                <a:solidFill>
                  <a:schemeClr val="accent3"/>
                </a:solidFill>
              </a:rPr>
              <a:t>1</a:t>
            </a:r>
            <a:r>
              <a:rPr lang="en-US" altLang="zh-CN" dirty="0" smtClean="0">
                <a:solidFill>
                  <a:schemeClr val="accent3"/>
                </a:solidFill>
              </a:rPr>
              <a:t>) </a:t>
            </a:r>
            <a:r>
              <a:rPr lang="en-US" altLang="zh-CN" i="1" dirty="0" smtClean="0">
                <a:solidFill>
                  <a:srgbClr val="3333FF"/>
                </a:solidFill>
              </a:rPr>
              <a:t>r</a:t>
            </a:r>
            <a:r>
              <a:rPr lang="en-US" altLang="zh-CN" baseline="-25000" dirty="0" smtClean="0">
                <a:solidFill>
                  <a:srgbClr val="3333FF"/>
                </a:solidFill>
              </a:rPr>
              <a:t>1</a:t>
            </a:r>
          </a:p>
          <a:p>
            <a:r>
              <a:rPr lang="en-US" altLang="zh-CN" i="1" dirty="0" smtClean="0">
                <a:solidFill>
                  <a:srgbClr val="3333FF"/>
                </a:solidFill>
              </a:rPr>
              <a:t>……</a:t>
            </a:r>
            <a:endParaRPr lang="en-US" altLang="zh-CN" baseline="-25000" dirty="0">
              <a:solidFill>
                <a:srgbClr val="3333FF"/>
              </a:solidFill>
            </a:endParaRPr>
          </a:p>
        </p:txBody>
      </p:sp>
      <p:sp>
        <p:nvSpPr>
          <p:cNvPr id="2" name="右箭头 1"/>
          <p:cNvSpPr/>
          <p:nvPr/>
        </p:nvSpPr>
        <p:spPr>
          <a:xfrm>
            <a:off x="3995936" y="2348880"/>
            <a:ext cx="504832" cy="231254"/>
          </a:xfrm>
          <a:prstGeom prst="rightArrow">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37399" y="3561568"/>
            <a:ext cx="8683073" cy="2891768"/>
          </a:xfrm>
          <a:prstGeom prst="roundRect">
            <a:avLst>
              <a:gd name="adj" fmla="val 3803"/>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51520" y="1228690"/>
            <a:ext cx="2486025" cy="400110"/>
          </a:xfrm>
          <a:prstGeom prst="rect">
            <a:avLst/>
          </a:prstGeom>
          <a:noFill/>
        </p:spPr>
        <p:txBody>
          <a:bodyPr wrap="square" rtlCol="0">
            <a:spAutoFit/>
          </a:bodyPr>
          <a:lstStyle/>
          <a:p>
            <a:r>
              <a:rPr lang="en-US" b="1" dirty="0" smtClean="0">
                <a:solidFill>
                  <a:srgbClr val="00B050"/>
                </a:solidFill>
              </a:rPr>
              <a:t>From Algorithm 6.1:</a:t>
            </a:r>
            <a:endParaRPr lang="en-US" b="1" dirty="0">
              <a:solidFill>
                <a:srgbClr val="3333FF"/>
              </a:solidFill>
            </a:endParaRPr>
          </a:p>
        </p:txBody>
      </p:sp>
      <p:sp>
        <p:nvSpPr>
          <p:cNvPr id="4" name="矩形 3"/>
          <p:cNvSpPr/>
          <p:nvPr/>
        </p:nvSpPr>
        <p:spPr>
          <a:xfrm>
            <a:off x="4716016" y="3683496"/>
            <a:ext cx="1584176" cy="321568"/>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9756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14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434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35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animBg="1"/>
      <p:bldP spid="2"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cstate="print"/>
          <a:srcRect/>
          <a:stretch>
            <a:fillRect/>
          </a:stretch>
        </p:blipFill>
        <p:spPr bwMode="auto">
          <a:xfrm>
            <a:off x="795164" y="1771451"/>
            <a:ext cx="6585148" cy="3169717"/>
          </a:xfrm>
          <a:prstGeom prst="rect">
            <a:avLst/>
          </a:prstGeom>
          <a:noFill/>
          <a:ln w="19050">
            <a:solidFill>
              <a:srgbClr val="3333FF"/>
            </a:solidFill>
            <a:miter lim="800000"/>
            <a:headEnd/>
            <a:tailEnd/>
          </a:ln>
        </p:spPr>
      </p:pic>
      <p:sp>
        <p:nvSpPr>
          <p:cNvPr id="14339" name="Rectangle 5"/>
          <p:cNvSpPr>
            <a:spLocks noGrp="1" noRot="1" noChangeArrowheads="1"/>
          </p:cNvSpPr>
          <p:nvPr>
            <p:ph type="body" idx="4294967295"/>
          </p:nvPr>
        </p:nvSpPr>
        <p:spPr>
          <a:xfrm>
            <a:off x="214282" y="1198582"/>
            <a:ext cx="8501063" cy="558790"/>
          </a:xfrm>
        </p:spPr>
        <p:txBody>
          <a:bodyPr/>
          <a:lstStyle/>
          <a:p>
            <a:pPr eaLnBrk="1" hangingPunct="1">
              <a:lnSpc>
                <a:spcPct val="120000"/>
              </a:lnSpc>
            </a:pPr>
            <a:r>
              <a:rPr lang="en-US" altLang="zh-CN" sz="2400" b="1" dirty="0" smtClean="0">
                <a:solidFill>
                  <a:srgbClr val="3333FF"/>
                </a:solidFill>
              </a:rPr>
              <a:t>To obtain the GCD </a:t>
            </a:r>
            <a:r>
              <a:rPr lang="en-US" altLang="zh-CN" sz="2400" i="1" dirty="0" smtClean="0">
                <a:solidFill>
                  <a:srgbClr val="3333FF"/>
                </a:solidFill>
                <a:latin typeface="Times New Roman" pitchFamily="18" charset="0"/>
                <a:cs typeface="Times New Roman" pitchFamily="18" charset="0"/>
              </a:rPr>
              <a:t>r</a:t>
            </a:r>
            <a:r>
              <a:rPr lang="en-US" altLang="zh-CN" sz="2400" b="1" dirty="0" smtClean="0">
                <a:solidFill>
                  <a:srgbClr val="3333FF"/>
                </a:solidFill>
              </a:rPr>
              <a:t> of </a:t>
            </a:r>
            <a:r>
              <a:rPr lang="en-US" altLang="zh-CN" sz="2400" i="1" dirty="0" smtClean="0">
                <a:solidFill>
                  <a:srgbClr val="3333FF"/>
                </a:solidFill>
                <a:latin typeface="Times New Roman" pitchFamily="18" charset="0"/>
                <a:cs typeface="Times New Roman" pitchFamily="18" charset="0"/>
              </a:rPr>
              <a:t>a</a:t>
            </a:r>
            <a:r>
              <a:rPr lang="en-US" altLang="zh-CN" sz="2400" b="1" dirty="0" smtClean="0">
                <a:solidFill>
                  <a:srgbClr val="3333FF"/>
                </a:solidFill>
              </a:rPr>
              <a:t> and </a:t>
            </a:r>
            <a:r>
              <a:rPr lang="en-US" altLang="zh-CN" sz="2400" i="1" dirty="0" smtClean="0">
                <a:solidFill>
                  <a:srgbClr val="3333FF"/>
                </a:solidFill>
                <a:latin typeface="Times New Roman" pitchFamily="18" charset="0"/>
                <a:cs typeface="Times New Roman" pitchFamily="18" charset="0"/>
              </a:rPr>
              <a:t>b</a:t>
            </a:r>
            <a:r>
              <a:rPr lang="en-US" altLang="zh-CN" sz="2400" b="1" dirty="0" smtClean="0">
                <a:solidFill>
                  <a:srgbClr val="3333FF"/>
                </a:solidFill>
              </a:rPr>
              <a:t> with</a:t>
            </a:r>
            <a:r>
              <a:rPr lang="en-US" altLang="zh-CN" sz="2400" i="1" dirty="0" smtClean="0">
                <a:solidFill>
                  <a:srgbClr val="3333FF"/>
                </a:solidFill>
                <a:latin typeface="Times New Roman" pitchFamily="18" charset="0"/>
                <a:cs typeface="Times New Roman" pitchFamily="18" charset="0"/>
              </a:rPr>
              <a:t> r = </a:t>
            </a:r>
            <a:r>
              <a:rPr lang="en-US" altLang="zh-CN" sz="2400" i="1" dirty="0" err="1" smtClean="0">
                <a:solidFill>
                  <a:srgbClr val="3333FF"/>
                </a:solidFill>
                <a:latin typeface="Times New Roman" pitchFamily="18" charset="0"/>
                <a:cs typeface="Times New Roman" pitchFamily="18" charset="0"/>
              </a:rPr>
              <a:t>sa</a:t>
            </a:r>
            <a:r>
              <a:rPr lang="en-US" altLang="zh-CN" sz="2400" i="1" dirty="0" smtClean="0">
                <a:solidFill>
                  <a:srgbClr val="3333FF"/>
                </a:solidFill>
                <a:latin typeface="Times New Roman" pitchFamily="18" charset="0"/>
                <a:cs typeface="Times New Roman" pitchFamily="18" charset="0"/>
              </a:rPr>
              <a:t> + </a:t>
            </a:r>
            <a:r>
              <a:rPr lang="en-US" altLang="zh-CN" sz="2400" i="1" dirty="0" err="1" smtClean="0">
                <a:solidFill>
                  <a:srgbClr val="3333FF"/>
                </a:solidFill>
                <a:latin typeface="Times New Roman" pitchFamily="18" charset="0"/>
                <a:cs typeface="Times New Roman" pitchFamily="18" charset="0"/>
              </a:rPr>
              <a:t>tb</a:t>
            </a:r>
            <a:endParaRPr lang="en-US" altLang="zh-CN" sz="2400" i="1" dirty="0" smtClean="0">
              <a:solidFill>
                <a:srgbClr val="3333FF"/>
              </a:solidFill>
              <a:latin typeface="Times New Roman" pitchFamily="18" charset="0"/>
              <a:cs typeface="Times New Roman" pitchFamily="18" charset="0"/>
            </a:endParaRPr>
          </a:p>
          <a:p>
            <a:pPr eaLnBrk="1" hangingPunct="1">
              <a:lnSpc>
                <a:spcPct val="120000"/>
              </a:lnSpc>
            </a:pPr>
            <a:endParaRPr lang="en-US" altLang="zh-CN" sz="24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800" b="1" dirty="0" smtClean="0">
              <a:solidFill>
                <a:srgbClr val="000000"/>
              </a:solidFill>
            </a:endParaRPr>
          </a:p>
        </p:txBody>
      </p:sp>
      <p:sp>
        <p:nvSpPr>
          <p:cNvPr id="14340" name="Slide Number Placeholder 3"/>
          <p:cNvSpPr>
            <a:spLocks noGrp="1"/>
          </p:cNvSpPr>
          <p:nvPr>
            <p:ph type="sldNum" sz="quarter" idx="12"/>
          </p:nvPr>
        </p:nvSpPr>
        <p:spPr>
          <a:noFill/>
        </p:spPr>
        <p:txBody>
          <a:bodyPr/>
          <a:lstStyle/>
          <a:p>
            <a:fld id="{EB3C663D-B518-43F6-A9FE-1EB4C88848FC}" type="slidenum">
              <a:rPr lang="en-US" altLang="zh-CN" smtClean="0"/>
              <a:pPr/>
              <a:t>14</a:t>
            </a:fld>
            <a:endParaRPr lang="en-US" altLang="zh-CN" smtClean="0"/>
          </a:p>
        </p:txBody>
      </p:sp>
      <p:sp>
        <p:nvSpPr>
          <p:cNvPr id="15" name="下箭头 14"/>
          <p:cNvSpPr/>
          <p:nvPr/>
        </p:nvSpPr>
        <p:spPr bwMode="auto">
          <a:xfrm>
            <a:off x="5715008" y="4714884"/>
            <a:ext cx="357190" cy="107157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cxnSp>
        <p:nvCxnSpPr>
          <p:cNvPr id="17" name="直接连接符 16"/>
          <p:cNvCxnSpPr/>
          <p:nvPr/>
        </p:nvCxnSpPr>
        <p:spPr bwMode="auto">
          <a:xfrm flipV="1">
            <a:off x="899592" y="2060848"/>
            <a:ext cx="6451650" cy="9242"/>
          </a:xfrm>
          <a:prstGeom prst="line">
            <a:avLst/>
          </a:prstGeom>
          <a:solidFill>
            <a:schemeClr val="accent1"/>
          </a:solidFill>
          <a:ln w="19050" cap="flat" cmpd="sng" algn="ctr">
            <a:solidFill>
              <a:srgbClr val="FF3300"/>
            </a:solidFill>
            <a:prstDash val="solid"/>
            <a:round/>
            <a:headEnd type="none" w="med" len="med"/>
            <a:tailEnd type="none" w="med" len="med"/>
          </a:ln>
          <a:effectLst/>
        </p:spPr>
      </p:cxnSp>
      <p:pic>
        <p:nvPicPr>
          <p:cNvPr id="67588" name="Picture 4"/>
          <p:cNvPicPr>
            <a:picLocks noChangeAspect="1" noChangeArrowheads="1"/>
          </p:cNvPicPr>
          <p:nvPr/>
        </p:nvPicPr>
        <p:blipFill>
          <a:blip r:embed="rId3" cstate="print"/>
          <a:srcRect/>
          <a:stretch>
            <a:fillRect/>
          </a:stretch>
        </p:blipFill>
        <p:spPr bwMode="auto">
          <a:xfrm>
            <a:off x="3995936" y="2153369"/>
            <a:ext cx="4419600" cy="4371975"/>
          </a:xfrm>
          <a:prstGeom prst="rect">
            <a:avLst/>
          </a:prstGeom>
          <a:noFill/>
          <a:ln w="19050">
            <a:solidFill>
              <a:srgbClr val="3333FF"/>
            </a:solidFill>
            <a:miter lim="800000"/>
            <a:headEnd/>
            <a:tailEnd/>
          </a:ln>
          <a:effectLst/>
        </p:spPr>
      </p:pic>
      <p:sp>
        <p:nvSpPr>
          <p:cNvPr id="21" name="矩形 20"/>
          <p:cNvSpPr/>
          <p:nvPr/>
        </p:nvSpPr>
        <p:spPr bwMode="auto">
          <a:xfrm>
            <a:off x="4786314" y="5857892"/>
            <a:ext cx="857256" cy="357190"/>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22" name="矩形 21"/>
          <p:cNvSpPr/>
          <p:nvPr/>
        </p:nvSpPr>
        <p:spPr bwMode="auto">
          <a:xfrm>
            <a:off x="5214942" y="6143644"/>
            <a:ext cx="3214710" cy="357190"/>
          </a:xfrm>
          <a:prstGeom prst="rect">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23" name="TextBox 22"/>
          <p:cNvSpPr txBox="1"/>
          <p:nvPr/>
        </p:nvSpPr>
        <p:spPr>
          <a:xfrm>
            <a:off x="335141" y="2643182"/>
            <a:ext cx="492443" cy="2071702"/>
          </a:xfrm>
          <a:prstGeom prst="rect">
            <a:avLst/>
          </a:prstGeom>
          <a:noFill/>
        </p:spPr>
        <p:txBody>
          <a:bodyPr vert="vert" wrap="square" rtlCol="0">
            <a:spAutoFit/>
          </a:bodyPr>
          <a:lstStyle/>
          <a:p>
            <a:pPr algn="ctr"/>
            <a:r>
              <a:rPr lang="en-US" b="1" dirty="0" smtClean="0">
                <a:solidFill>
                  <a:srgbClr val="3333FF"/>
                </a:solidFill>
              </a:rPr>
              <a:t>Initialization:</a:t>
            </a:r>
            <a:endParaRPr lang="en-US" b="1" dirty="0">
              <a:solidFill>
                <a:srgbClr val="3333FF"/>
              </a:solidFill>
            </a:endParaRPr>
          </a:p>
        </p:txBody>
      </p:sp>
      <p:sp>
        <p:nvSpPr>
          <p:cNvPr id="26" name="左大括号 25"/>
          <p:cNvSpPr/>
          <p:nvPr/>
        </p:nvSpPr>
        <p:spPr bwMode="auto">
          <a:xfrm>
            <a:off x="683568" y="2439698"/>
            <a:ext cx="285752" cy="2357454"/>
          </a:xfrm>
          <a:prstGeom prst="leftBrace">
            <a:avLst/>
          </a:prstGeom>
          <a:no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27" name="TextBox 26"/>
          <p:cNvSpPr txBox="1"/>
          <p:nvPr/>
        </p:nvSpPr>
        <p:spPr>
          <a:xfrm>
            <a:off x="428596" y="5786454"/>
            <a:ext cx="3071834" cy="400110"/>
          </a:xfrm>
          <a:prstGeom prst="rect">
            <a:avLst/>
          </a:prstGeom>
          <a:noFill/>
          <a:ln w="28575">
            <a:solidFill>
              <a:srgbClr val="FF0000"/>
            </a:solidFill>
          </a:ln>
        </p:spPr>
        <p:txBody>
          <a:bodyPr wrap="square" rtlCol="0">
            <a:spAutoFit/>
          </a:bodyPr>
          <a:lstStyle/>
          <a:p>
            <a:pPr algn="ctr"/>
            <a:r>
              <a:rPr lang="en-US" b="1" dirty="0" smtClean="0"/>
              <a:t> </a:t>
            </a:r>
            <a:r>
              <a:rPr lang="en-US" b="1" dirty="0" smtClean="0">
                <a:solidFill>
                  <a:srgbClr val="3333FF"/>
                </a:solidFill>
              </a:rPr>
              <a:t>If </a:t>
            </a:r>
            <a:r>
              <a:rPr lang="en-US" b="1" i="1" dirty="0" smtClean="0">
                <a:solidFill>
                  <a:srgbClr val="3333FF"/>
                </a:solidFill>
              </a:rPr>
              <a:t>r</a:t>
            </a:r>
            <a:r>
              <a:rPr lang="en-US" b="1" dirty="0" smtClean="0">
                <a:solidFill>
                  <a:srgbClr val="3333FF"/>
                </a:solidFill>
              </a:rPr>
              <a:t> = 1, then </a:t>
            </a:r>
            <a:r>
              <a:rPr lang="en-US" b="1" i="1" dirty="0" smtClean="0">
                <a:solidFill>
                  <a:srgbClr val="3333FF"/>
                </a:solidFill>
              </a:rPr>
              <a:t>b</a:t>
            </a:r>
            <a:r>
              <a:rPr lang="en-US" b="1" baseline="30000" dirty="0" smtClean="0">
                <a:solidFill>
                  <a:srgbClr val="3333FF"/>
                </a:solidFill>
              </a:rPr>
              <a:t>-1</a:t>
            </a:r>
            <a:r>
              <a:rPr lang="en-US" b="1" dirty="0" smtClean="0">
                <a:solidFill>
                  <a:srgbClr val="3333FF"/>
                </a:solidFill>
              </a:rPr>
              <a:t> mod </a:t>
            </a:r>
            <a:r>
              <a:rPr lang="en-US" b="1" i="1" dirty="0" smtClean="0">
                <a:solidFill>
                  <a:srgbClr val="3333FF"/>
                </a:solidFill>
              </a:rPr>
              <a:t>a = t</a:t>
            </a:r>
            <a:r>
              <a:rPr lang="en-US" b="1" i="1" dirty="0">
                <a:solidFill>
                  <a:srgbClr val="3333FF"/>
                </a:solidFill>
              </a:rPr>
              <a:t>.</a:t>
            </a:r>
            <a:r>
              <a:rPr lang="en-US" b="1" dirty="0" smtClean="0">
                <a:solidFill>
                  <a:srgbClr val="3333FF"/>
                </a:solidFill>
              </a:rPr>
              <a:t>  </a:t>
            </a:r>
            <a:endParaRPr lang="en-US" b="1" dirty="0">
              <a:solidFill>
                <a:srgbClr val="3333FF"/>
              </a:solidFill>
            </a:endParaRPr>
          </a:p>
        </p:txBody>
      </p:sp>
      <p:sp>
        <p:nvSpPr>
          <p:cNvPr id="28" name="左箭头 27"/>
          <p:cNvSpPr/>
          <p:nvPr/>
        </p:nvSpPr>
        <p:spPr bwMode="auto">
          <a:xfrm>
            <a:off x="3500430" y="5786454"/>
            <a:ext cx="500066" cy="35719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6" name="Rectangle 4"/>
          <p:cNvSpPr txBox="1">
            <a:spLocks noRot="1" noChangeArrowheads="1"/>
          </p:cNvSpPr>
          <p:nvPr/>
        </p:nvSpPr>
        <p:spPr>
          <a:xfrm>
            <a:off x="357218" y="214290"/>
            <a:ext cx="8786782" cy="1039814"/>
          </a:xfrm>
          <a:prstGeom prst="rect">
            <a:avLst/>
          </a:prstGeom>
        </p:spPr>
        <p:txBody>
          <a:bodyPr vert="horz"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2) The Extended Euclidean Algorithm</a:t>
            </a:r>
          </a:p>
        </p:txBody>
      </p:sp>
      <p:sp>
        <p:nvSpPr>
          <p:cNvPr id="2" name="矩形 1"/>
          <p:cNvSpPr/>
          <p:nvPr/>
        </p:nvSpPr>
        <p:spPr>
          <a:xfrm>
            <a:off x="827584" y="3618425"/>
            <a:ext cx="1008112" cy="602663"/>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786314" y="3393334"/>
            <a:ext cx="1801910" cy="946022"/>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4090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6" grpId="0" animBg="1"/>
      <p:bldP spid="27" grpId="0" animBg="1"/>
      <p:bldP spid="28" grpId="0" animBg="1"/>
      <p:bldP spid="2"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cstate="print"/>
          <a:srcRect/>
          <a:stretch>
            <a:fillRect/>
          </a:stretch>
        </p:blipFill>
        <p:spPr bwMode="auto">
          <a:xfrm>
            <a:off x="887562" y="1766898"/>
            <a:ext cx="5124598" cy="2382182"/>
          </a:xfrm>
          <a:prstGeom prst="rect">
            <a:avLst/>
          </a:prstGeom>
          <a:noFill/>
          <a:ln w="19050">
            <a:solidFill>
              <a:srgbClr val="3333FF"/>
            </a:solidFill>
            <a:miter lim="800000"/>
            <a:headEnd/>
            <a:tailEnd/>
          </a:ln>
        </p:spPr>
      </p:pic>
      <p:pic>
        <p:nvPicPr>
          <p:cNvPr id="68612" name="Picture 4"/>
          <p:cNvPicPr>
            <a:picLocks noChangeAspect="1" noChangeArrowheads="1"/>
          </p:cNvPicPr>
          <p:nvPr/>
        </p:nvPicPr>
        <p:blipFill>
          <a:blip r:embed="rId4" cstate="print"/>
          <a:srcRect/>
          <a:stretch>
            <a:fillRect/>
          </a:stretch>
        </p:blipFill>
        <p:spPr bwMode="auto">
          <a:xfrm>
            <a:off x="3643306" y="2290778"/>
            <a:ext cx="3505200" cy="3352800"/>
          </a:xfrm>
          <a:prstGeom prst="rect">
            <a:avLst/>
          </a:prstGeom>
          <a:noFill/>
          <a:ln w="19050">
            <a:solidFill>
              <a:srgbClr val="3333FF"/>
            </a:solidFill>
            <a:miter lim="800000"/>
            <a:headEnd/>
            <a:tailEnd/>
          </a:ln>
          <a:effectLst/>
        </p:spPr>
      </p:pic>
      <p:sp>
        <p:nvSpPr>
          <p:cNvPr id="14339" name="Rectangle 5"/>
          <p:cNvSpPr>
            <a:spLocks noGrp="1" noRot="1" noChangeArrowheads="1"/>
          </p:cNvSpPr>
          <p:nvPr>
            <p:ph type="body" idx="4294967295"/>
          </p:nvPr>
        </p:nvSpPr>
        <p:spPr>
          <a:xfrm>
            <a:off x="214282" y="1142984"/>
            <a:ext cx="8501063" cy="845856"/>
          </a:xfrm>
        </p:spPr>
        <p:txBody>
          <a:bodyPr/>
          <a:lstStyle/>
          <a:p>
            <a:pPr eaLnBrk="1" hangingPunct="1">
              <a:lnSpc>
                <a:spcPct val="120000"/>
              </a:lnSpc>
            </a:pPr>
            <a:r>
              <a:rPr lang="en-US" altLang="zh-CN" sz="2400" b="1" dirty="0" smtClean="0">
                <a:solidFill>
                  <a:srgbClr val="3333FF"/>
                </a:solidFill>
              </a:rPr>
              <a:t>To compute the multiplicative inverse of </a:t>
            </a:r>
            <a:r>
              <a:rPr lang="en-US" altLang="zh-CN" sz="2400" i="1" dirty="0" smtClean="0">
                <a:solidFill>
                  <a:srgbClr val="3333FF"/>
                </a:solidFill>
                <a:latin typeface="Times New Roman" pitchFamily="18" charset="0"/>
                <a:cs typeface="Times New Roman" pitchFamily="18" charset="0"/>
              </a:rPr>
              <a:t>b</a:t>
            </a:r>
            <a:endParaRPr lang="en-US" altLang="zh-CN" sz="24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2000" b="1" dirty="0" smtClean="0">
              <a:solidFill>
                <a:srgbClr val="000000"/>
              </a:solidFill>
            </a:endParaRPr>
          </a:p>
          <a:p>
            <a:pPr eaLnBrk="1" hangingPunct="1">
              <a:lnSpc>
                <a:spcPct val="120000"/>
              </a:lnSpc>
            </a:pPr>
            <a:endParaRPr lang="en-US" altLang="zh-CN" sz="800" b="1" dirty="0" smtClean="0">
              <a:solidFill>
                <a:srgbClr val="000000"/>
              </a:solidFill>
            </a:endParaRPr>
          </a:p>
        </p:txBody>
      </p:sp>
      <p:sp>
        <p:nvSpPr>
          <p:cNvPr id="14340" name="Slide Number Placeholder 3"/>
          <p:cNvSpPr>
            <a:spLocks noGrp="1"/>
          </p:cNvSpPr>
          <p:nvPr>
            <p:ph type="sldNum" sz="quarter" idx="12"/>
          </p:nvPr>
        </p:nvSpPr>
        <p:spPr>
          <a:noFill/>
        </p:spPr>
        <p:txBody>
          <a:bodyPr/>
          <a:lstStyle/>
          <a:p>
            <a:fld id="{EB3C663D-B518-43F6-A9FE-1EB4C88848FC}" type="slidenum">
              <a:rPr lang="en-US" altLang="zh-CN" smtClean="0"/>
              <a:pPr/>
              <a:t>15</a:t>
            </a:fld>
            <a:endParaRPr lang="en-US" altLang="zh-CN" smtClean="0"/>
          </a:p>
        </p:txBody>
      </p:sp>
      <p:cxnSp>
        <p:nvCxnSpPr>
          <p:cNvPr id="17" name="直接连接符 16"/>
          <p:cNvCxnSpPr/>
          <p:nvPr/>
        </p:nvCxnSpPr>
        <p:spPr bwMode="auto">
          <a:xfrm>
            <a:off x="928662" y="2070090"/>
            <a:ext cx="5000660" cy="1588"/>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23" name="TextBox 22"/>
          <p:cNvSpPr txBox="1"/>
          <p:nvPr/>
        </p:nvSpPr>
        <p:spPr>
          <a:xfrm>
            <a:off x="335141" y="2233988"/>
            <a:ext cx="492443" cy="1843084"/>
          </a:xfrm>
          <a:prstGeom prst="rect">
            <a:avLst/>
          </a:prstGeom>
          <a:noFill/>
        </p:spPr>
        <p:txBody>
          <a:bodyPr vert="vert" wrap="square" rtlCol="0">
            <a:spAutoFit/>
          </a:bodyPr>
          <a:lstStyle/>
          <a:p>
            <a:pPr algn="ctr"/>
            <a:r>
              <a:rPr lang="en-US" b="1" dirty="0" smtClean="0">
                <a:solidFill>
                  <a:srgbClr val="3333FF"/>
                </a:solidFill>
              </a:rPr>
              <a:t>Initialization</a:t>
            </a:r>
            <a:endParaRPr lang="en-US" b="1" dirty="0">
              <a:solidFill>
                <a:srgbClr val="3333FF"/>
              </a:solidFill>
            </a:endParaRPr>
          </a:p>
        </p:txBody>
      </p:sp>
      <p:sp>
        <p:nvSpPr>
          <p:cNvPr id="26" name="左大括号 25"/>
          <p:cNvSpPr/>
          <p:nvPr/>
        </p:nvSpPr>
        <p:spPr bwMode="auto">
          <a:xfrm>
            <a:off x="683568" y="2362560"/>
            <a:ext cx="285752" cy="1714512"/>
          </a:xfrm>
          <a:prstGeom prst="leftBrace">
            <a:avLst/>
          </a:prstGeom>
          <a:noFill/>
          <a:ln w="190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9" name="矩形 18"/>
          <p:cNvSpPr/>
          <p:nvPr/>
        </p:nvSpPr>
        <p:spPr bwMode="auto">
          <a:xfrm>
            <a:off x="3658518" y="4732554"/>
            <a:ext cx="3433762" cy="92869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12" name="Rectangle 4"/>
          <p:cNvSpPr txBox="1">
            <a:spLocks noRot="1" noChangeArrowheads="1"/>
          </p:cNvSpPr>
          <p:nvPr/>
        </p:nvSpPr>
        <p:spPr>
          <a:xfrm>
            <a:off x="357218" y="214290"/>
            <a:ext cx="8786782" cy="1039814"/>
          </a:xfrm>
          <a:prstGeom prst="rect">
            <a:avLst/>
          </a:prstGeom>
        </p:spPr>
        <p:txBody>
          <a:bodyPr vert="horz" anchor="ctr">
            <a:norm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3)</a:t>
            </a:r>
            <a:r>
              <a:rPr kumimoji="0" lang="en-US" altLang="zh-CN" sz="3000" b="1" i="0" u="none" strike="noStrike" kern="1200" cap="none" spc="0" normalizeH="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 </a:t>
            </a:r>
            <a:r>
              <a:rPr kumimoji="0" lang="en-US" altLang="zh-CN" sz="3000" b="1" i="0" u="none" strike="noStrike" kern="1200" cap="none" spc="0" normalizeH="0" baseline="0" noProof="0" dirty="0" smtClean="0">
                <a:ln>
                  <a:noFill/>
                </a:ln>
                <a:solidFill>
                  <a:schemeClr val="tx1"/>
                </a:solidFill>
                <a:effectLst>
                  <a:outerShdw blurRad="31750" dist="25400" dir="5400000" algn="tl" rotWithShape="0">
                    <a:srgbClr val="000000">
                      <a:alpha val="25000"/>
                    </a:srgbClr>
                  </a:outerShdw>
                </a:effectLst>
                <a:uLnTx/>
                <a:uFillTx/>
                <a:latin typeface="+mj-lt"/>
                <a:ea typeface="黑体" pitchFamily="49" charset="-122"/>
                <a:cs typeface="+mj-cs"/>
              </a:rPr>
              <a:t>The Multiplicative Inverse Algorithm</a:t>
            </a:r>
          </a:p>
        </p:txBody>
      </p:sp>
      <p:sp>
        <p:nvSpPr>
          <p:cNvPr id="11" name="TextBox 10"/>
          <p:cNvSpPr txBox="1"/>
          <p:nvPr/>
        </p:nvSpPr>
        <p:spPr>
          <a:xfrm>
            <a:off x="5940152" y="5261138"/>
            <a:ext cx="3130595" cy="400110"/>
          </a:xfrm>
          <a:prstGeom prst="rect">
            <a:avLst/>
          </a:prstGeom>
          <a:noFill/>
          <a:ln w="28575">
            <a:solidFill>
              <a:srgbClr val="FF0000"/>
            </a:solidFill>
          </a:ln>
        </p:spPr>
        <p:txBody>
          <a:bodyPr wrap="square" rtlCol="0">
            <a:spAutoFit/>
          </a:bodyPr>
          <a:lstStyle/>
          <a:p>
            <a:pPr algn="ctr"/>
            <a:r>
              <a:rPr lang="en-US" b="1" dirty="0" smtClean="0">
                <a:solidFill>
                  <a:srgbClr val="3333FF"/>
                </a:solidFill>
              </a:rPr>
              <a:t>If </a:t>
            </a:r>
            <a:r>
              <a:rPr lang="en-US" b="1" i="1" dirty="0" smtClean="0">
                <a:solidFill>
                  <a:srgbClr val="3333FF"/>
                </a:solidFill>
              </a:rPr>
              <a:t>b</a:t>
            </a:r>
            <a:r>
              <a:rPr lang="en-US" b="1" baseline="-25000" dirty="0" smtClean="0">
                <a:solidFill>
                  <a:srgbClr val="3333FF"/>
                </a:solidFill>
              </a:rPr>
              <a:t>0</a:t>
            </a:r>
            <a:r>
              <a:rPr lang="en-US" b="1" dirty="0" smtClean="0">
                <a:solidFill>
                  <a:srgbClr val="3333FF"/>
                </a:solidFill>
              </a:rPr>
              <a:t> = </a:t>
            </a:r>
            <a:r>
              <a:rPr lang="en-US" b="1" dirty="0">
                <a:solidFill>
                  <a:srgbClr val="3333FF"/>
                </a:solidFill>
              </a:rPr>
              <a:t>1</a:t>
            </a:r>
            <a:r>
              <a:rPr lang="en-US" b="1" dirty="0" smtClean="0">
                <a:solidFill>
                  <a:srgbClr val="3333FF"/>
                </a:solidFill>
              </a:rPr>
              <a:t>, then </a:t>
            </a:r>
            <a:r>
              <a:rPr lang="en-US" b="1" i="1" dirty="0" smtClean="0">
                <a:solidFill>
                  <a:srgbClr val="3333FF"/>
                </a:solidFill>
              </a:rPr>
              <a:t>b</a:t>
            </a:r>
            <a:r>
              <a:rPr lang="en-US" b="1" baseline="30000" dirty="0" smtClean="0">
                <a:solidFill>
                  <a:srgbClr val="3333FF"/>
                </a:solidFill>
              </a:rPr>
              <a:t>-1</a:t>
            </a:r>
            <a:r>
              <a:rPr lang="en-US" b="1" dirty="0" smtClean="0">
                <a:solidFill>
                  <a:srgbClr val="3333FF"/>
                </a:solidFill>
              </a:rPr>
              <a:t> mod </a:t>
            </a:r>
            <a:r>
              <a:rPr lang="en-US" b="1" i="1" dirty="0" smtClean="0">
                <a:solidFill>
                  <a:srgbClr val="3333FF"/>
                </a:solidFill>
              </a:rPr>
              <a:t>a = t</a:t>
            </a:r>
            <a:r>
              <a:rPr lang="en-US" b="1" i="1" dirty="0">
                <a:solidFill>
                  <a:srgbClr val="3333FF"/>
                </a:solidFill>
              </a:rPr>
              <a:t>.</a:t>
            </a:r>
            <a:r>
              <a:rPr lang="en-US" b="1" dirty="0" smtClean="0">
                <a:solidFill>
                  <a:srgbClr val="3333FF"/>
                </a:solidFill>
              </a:rPr>
              <a:t>  </a:t>
            </a:r>
            <a:endParaRPr lang="en-US" b="1" dirty="0">
              <a:solidFill>
                <a:srgbClr val="3333FF"/>
              </a:solidFill>
            </a:endParaRPr>
          </a:p>
        </p:txBody>
      </p:sp>
      <p:sp>
        <p:nvSpPr>
          <p:cNvPr id="14" name="TextBox 13"/>
          <p:cNvSpPr txBox="1"/>
          <p:nvPr/>
        </p:nvSpPr>
        <p:spPr>
          <a:xfrm>
            <a:off x="1547664" y="6093296"/>
            <a:ext cx="6768752" cy="707886"/>
          </a:xfrm>
          <a:prstGeom prst="rect">
            <a:avLst/>
          </a:prstGeom>
          <a:noFill/>
          <a:ln w="28575">
            <a:solidFill>
              <a:srgbClr val="FF0000"/>
            </a:solidFill>
          </a:ln>
        </p:spPr>
        <p:txBody>
          <a:bodyPr wrap="square" rtlCol="0">
            <a:spAutoFit/>
          </a:bodyPr>
          <a:lstStyle/>
          <a:p>
            <a:pPr algn="ctr"/>
            <a:r>
              <a:rPr lang="en-US" b="1" dirty="0" smtClean="0"/>
              <a:t> </a:t>
            </a:r>
            <a:r>
              <a:rPr lang="en-US" b="1" dirty="0" smtClean="0">
                <a:solidFill>
                  <a:srgbClr val="3333FF"/>
                </a:solidFill>
              </a:rPr>
              <a:t>Col: </a:t>
            </a:r>
            <a:r>
              <a:rPr lang="en-US" b="1" dirty="0" smtClean="0"/>
              <a:t>If            , i.e., </a:t>
            </a:r>
            <a:r>
              <a:rPr lang="en-US" b="1" dirty="0" err="1" smtClean="0"/>
              <a:t>gcd</a:t>
            </a:r>
            <a:r>
              <a:rPr lang="en-US" b="1" dirty="0" smtClean="0"/>
              <a:t>(</a:t>
            </a:r>
            <a:r>
              <a:rPr lang="en-US" b="1" i="1" dirty="0" smtClean="0"/>
              <a:t>n</a:t>
            </a:r>
            <a:r>
              <a:rPr lang="en-US" b="1" dirty="0" smtClean="0"/>
              <a:t>, </a:t>
            </a:r>
            <a:r>
              <a:rPr lang="en-US" b="1" i="1" dirty="0" smtClean="0"/>
              <a:t>b</a:t>
            </a:r>
            <a:r>
              <a:rPr lang="en-US" b="1" dirty="0" smtClean="0"/>
              <a:t>) = 1, </a:t>
            </a:r>
          </a:p>
          <a:p>
            <a:pPr algn="ctr"/>
            <a:r>
              <a:rPr lang="en-US" b="1" dirty="0" smtClean="0"/>
              <a:t>then Multiplicative Inverse(</a:t>
            </a:r>
            <a:r>
              <a:rPr lang="en-US" b="1" i="1" dirty="0" smtClean="0"/>
              <a:t>n</a:t>
            </a:r>
            <a:r>
              <a:rPr lang="en-US" b="1" dirty="0" smtClean="0"/>
              <a:t>, </a:t>
            </a:r>
            <a:r>
              <a:rPr lang="en-US" b="1" i="1" dirty="0" smtClean="0"/>
              <a:t>b</a:t>
            </a:r>
            <a:r>
              <a:rPr lang="en-US" b="1" dirty="0" smtClean="0"/>
              <a:t>)  = </a:t>
            </a:r>
            <a:r>
              <a:rPr lang="en-US" b="1" i="1" dirty="0" smtClean="0"/>
              <a:t>t </a:t>
            </a:r>
            <a:r>
              <a:rPr lang="en-US" b="1" dirty="0" smtClean="0"/>
              <a:t>= </a:t>
            </a:r>
            <a:r>
              <a:rPr lang="en-US" b="1" i="1" dirty="0" smtClean="0"/>
              <a:t>b</a:t>
            </a:r>
            <a:r>
              <a:rPr lang="en-US" b="1" baseline="30000" dirty="0" smtClean="0"/>
              <a:t>-1</a:t>
            </a:r>
            <a:r>
              <a:rPr lang="en-US" b="1" dirty="0" smtClean="0"/>
              <a:t> mod </a:t>
            </a:r>
            <a:r>
              <a:rPr lang="en-US" b="1" i="1" dirty="0" smtClean="0"/>
              <a:t>n</a:t>
            </a:r>
            <a:r>
              <a:rPr lang="en-US" b="1" dirty="0" smtClean="0"/>
              <a:t>.  </a:t>
            </a:r>
            <a:endParaRPr lang="en-US" b="1" dirty="0"/>
          </a:p>
        </p:txBody>
      </p:sp>
      <p:pic>
        <p:nvPicPr>
          <p:cNvPr id="15" name="Picture 11"/>
          <p:cNvPicPr>
            <a:picLocks noChangeAspect="1" noChangeArrowheads="1"/>
          </p:cNvPicPr>
          <p:nvPr/>
        </p:nvPicPr>
        <p:blipFill>
          <a:blip r:embed="rId5" cstate="print"/>
          <a:srcRect/>
          <a:stretch>
            <a:fillRect/>
          </a:stretch>
        </p:blipFill>
        <p:spPr bwMode="auto">
          <a:xfrm>
            <a:off x="3779912" y="6205686"/>
            <a:ext cx="647700" cy="247650"/>
          </a:xfrm>
          <a:prstGeom prst="rect">
            <a:avLst/>
          </a:prstGeom>
          <a:noFill/>
          <a:ln w="9525">
            <a:noFill/>
            <a:miter lim="800000"/>
            <a:headEnd/>
            <a:tailEnd/>
          </a:ln>
          <a:effectLst/>
        </p:spPr>
      </p:pic>
      <p:sp>
        <p:nvSpPr>
          <p:cNvPr id="16" name="下箭头 15"/>
          <p:cNvSpPr/>
          <p:nvPr/>
        </p:nvSpPr>
        <p:spPr bwMode="auto">
          <a:xfrm>
            <a:off x="4427984" y="5623716"/>
            <a:ext cx="244514" cy="46958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2" name="动作按钮: 后退或前一项 1">
            <a:hlinkClick r:id="" action="ppaction://hlinkshowjump?jump=lastslideviewed" highlightClick="1"/>
          </p:cNvPr>
          <p:cNvSpPr/>
          <p:nvPr/>
        </p:nvSpPr>
        <p:spPr>
          <a:xfrm>
            <a:off x="357218" y="6093296"/>
            <a:ext cx="1118438" cy="707886"/>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6337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Rot="1" noChangeArrowheads="1"/>
          </p:cNvSpPr>
          <p:nvPr>
            <p:ph type="title" idx="4294967295"/>
          </p:nvPr>
        </p:nvSpPr>
        <p:spPr>
          <a:xfrm>
            <a:off x="251520" y="214290"/>
            <a:ext cx="8892480" cy="928694"/>
          </a:xfrm>
        </p:spPr>
        <p:txBody>
          <a:bodyPr>
            <a:noAutofit/>
          </a:bodyPr>
          <a:lstStyle/>
          <a:p>
            <a:pPr algn="l" eaLnBrk="1" hangingPunct="1"/>
            <a:r>
              <a:rPr lang="en-US" altLang="zh-CN" sz="3000" dirty="0" smtClean="0">
                <a:ea typeface="黑体" pitchFamily="49" charset="-122"/>
              </a:rPr>
              <a:t>2.2 The Chinese Remainder Theorem </a:t>
            </a:r>
            <a:br>
              <a:rPr lang="en-US" altLang="zh-CN" sz="3000" dirty="0" smtClean="0">
                <a:ea typeface="黑体" pitchFamily="49" charset="-122"/>
              </a:rPr>
            </a:br>
            <a:r>
              <a:rPr lang="en-US" altLang="zh-CN" sz="3000" dirty="0" smtClean="0">
                <a:ea typeface="黑体" pitchFamily="49" charset="-122"/>
              </a:rPr>
              <a:t>       (</a:t>
            </a:r>
            <a:r>
              <a:rPr lang="zh-CN" altLang="en-US" sz="3000" dirty="0" smtClean="0">
                <a:ea typeface="黑体" pitchFamily="49" charset="-122"/>
              </a:rPr>
              <a:t>中国剩余定理</a:t>
            </a:r>
            <a:r>
              <a:rPr lang="en-US" altLang="zh-CN" sz="3000" dirty="0" smtClean="0">
                <a:ea typeface="黑体" pitchFamily="49" charset="-122"/>
              </a:rPr>
              <a:t>)</a:t>
            </a:r>
            <a:endParaRPr lang="zh-CN" altLang="en-US" sz="3000" dirty="0" smtClean="0">
              <a:ea typeface="黑体" pitchFamily="49" charset="-122"/>
            </a:endParaRP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16</a:t>
            </a:fld>
            <a:endParaRPr lang="en-US" altLang="zh-CN" smtClean="0"/>
          </a:p>
        </p:txBody>
      </p:sp>
      <p:sp>
        <p:nvSpPr>
          <p:cNvPr id="2" name="竖卷形 1"/>
          <p:cNvSpPr/>
          <p:nvPr/>
        </p:nvSpPr>
        <p:spPr>
          <a:xfrm>
            <a:off x="755576" y="1528072"/>
            <a:ext cx="5184576" cy="4608512"/>
          </a:xfrm>
          <a:prstGeom prst="verticalScroll">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331640" y="2392168"/>
            <a:ext cx="4032448" cy="3416320"/>
          </a:xfrm>
          <a:prstGeom prst="rect">
            <a:avLst/>
          </a:prstGeom>
          <a:noFill/>
        </p:spPr>
        <p:txBody>
          <a:bodyPr wrap="square" rtlCol="0">
            <a:spAutoFit/>
          </a:bodyPr>
          <a:lstStyle/>
          <a:p>
            <a:r>
              <a:rPr lang="zh-CN" altLang="en-US" sz="2400" b="1" dirty="0">
                <a:solidFill>
                  <a:srgbClr val="3333FF"/>
                </a:solidFill>
              </a:rPr>
              <a:t>　在</a:t>
            </a:r>
            <a:r>
              <a:rPr lang="en-US" altLang="zh-CN" sz="2400" b="1" dirty="0">
                <a:solidFill>
                  <a:srgbClr val="3333FF"/>
                </a:solidFill>
              </a:rPr>
              <a:t>《</a:t>
            </a:r>
            <a:r>
              <a:rPr lang="zh-CN" altLang="en-US" sz="2400" b="1" dirty="0">
                <a:solidFill>
                  <a:srgbClr val="3333FF"/>
                </a:solidFill>
              </a:rPr>
              <a:t>孙子算经</a:t>
            </a:r>
            <a:r>
              <a:rPr lang="en-US" altLang="zh-CN" sz="2400" b="1" dirty="0">
                <a:solidFill>
                  <a:srgbClr val="3333FF"/>
                </a:solidFill>
              </a:rPr>
              <a:t>》</a:t>
            </a:r>
            <a:r>
              <a:rPr lang="zh-CN" altLang="en-US" sz="2400" b="1" dirty="0">
                <a:solidFill>
                  <a:srgbClr val="3333FF"/>
                </a:solidFill>
              </a:rPr>
              <a:t>中有这样一个问题</a:t>
            </a:r>
            <a:r>
              <a:rPr lang="zh-CN" altLang="en-US" sz="2400" b="1" dirty="0" smtClean="0">
                <a:solidFill>
                  <a:srgbClr val="3333FF"/>
                </a:solidFill>
              </a:rPr>
              <a:t>：</a:t>
            </a:r>
            <a:endParaRPr lang="en-US" altLang="zh-CN" sz="2400" b="1" dirty="0" smtClean="0">
              <a:solidFill>
                <a:srgbClr val="3333FF"/>
              </a:solidFill>
            </a:endParaRPr>
          </a:p>
          <a:p>
            <a:r>
              <a:rPr lang="zh-CN" altLang="en-US" sz="2400" b="1" dirty="0" smtClean="0">
                <a:solidFill>
                  <a:srgbClr val="3333FF"/>
                </a:solidFill>
              </a:rPr>
              <a:t>“</a:t>
            </a:r>
            <a:r>
              <a:rPr lang="zh-CN" altLang="en-US" sz="2400" b="1" dirty="0">
                <a:solidFill>
                  <a:srgbClr val="FF0000"/>
                </a:solidFill>
              </a:rPr>
              <a:t>今有物不知其数</a:t>
            </a:r>
            <a:r>
              <a:rPr lang="zh-CN" altLang="en-US" sz="2400" b="1" dirty="0" smtClean="0">
                <a:solidFill>
                  <a:srgbClr val="FF0000"/>
                </a:solidFill>
              </a:rPr>
              <a:t>，</a:t>
            </a:r>
            <a:endParaRPr lang="en-US" altLang="zh-CN" sz="2400" b="1" dirty="0" smtClean="0">
              <a:solidFill>
                <a:srgbClr val="FF0000"/>
              </a:solidFill>
            </a:endParaRPr>
          </a:p>
          <a:p>
            <a:r>
              <a:rPr lang="zh-CN" altLang="en-US" sz="2400" b="1" dirty="0" smtClean="0">
                <a:solidFill>
                  <a:srgbClr val="FF0000"/>
                </a:solidFill>
              </a:rPr>
              <a:t>    三三</a:t>
            </a:r>
            <a:r>
              <a:rPr lang="zh-CN" altLang="en-US" sz="2400" b="1" dirty="0">
                <a:solidFill>
                  <a:srgbClr val="FF0000"/>
                </a:solidFill>
              </a:rPr>
              <a:t>数之剩</a:t>
            </a:r>
            <a:r>
              <a:rPr lang="zh-CN" altLang="en-US" sz="2400" b="1" dirty="0" smtClean="0">
                <a:solidFill>
                  <a:srgbClr val="FF0000"/>
                </a:solidFill>
              </a:rPr>
              <a:t>二，</a:t>
            </a:r>
            <a:endParaRPr lang="en-US" altLang="zh-CN" sz="2400" b="1" dirty="0" smtClean="0">
              <a:solidFill>
                <a:srgbClr val="FF0000"/>
              </a:solidFill>
            </a:endParaRPr>
          </a:p>
          <a:p>
            <a:r>
              <a:rPr lang="zh-CN" altLang="en-US" sz="2400" b="1" dirty="0" smtClean="0">
                <a:solidFill>
                  <a:srgbClr val="FF0000"/>
                </a:solidFill>
              </a:rPr>
              <a:t>    五五</a:t>
            </a:r>
            <a:r>
              <a:rPr lang="zh-CN" altLang="en-US" sz="2400" b="1" dirty="0">
                <a:solidFill>
                  <a:srgbClr val="FF0000"/>
                </a:solidFill>
              </a:rPr>
              <a:t>数之剩</a:t>
            </a:r>
            <a:r>
              <a:rPr lang="zh-CN" altLang="en-US" sz="2400" b="1" dirty="0" smtClean="0">
                <a:solidFill>
                  <a:srgbClr val="FF0000"/>
                </a:solidFill>
              </a:rPr>
              <a:t>三，</a:t>
            </a:r>
            <a:endParaRPr lang="en-US" altLang="zh-CN" sz="2400" b="1" dirty="0" smtClean="0">
              <a:solidFill>
                <a:srgbClr val="FF0000"/>
              </a:solidFill>
            </a:endParaRPr>
          </a:p>
          <a:p>
            <a:r>
              <a:rPr lang="zh-CN" altLang="en-US" sz="2400" b="1" dirty="0" smtClean="0">
                <a:solidFill>
                  <a:srgbClr val="FF0000"/>
                </a:solidFill>
              </a:rPr>
              <a:t>    七七</a:t>
            </a:r>
            <a:r>
              <a:rPr lang="zh-CN" altLang="en-US" sz="2400" b="1" dirty="0">
                <a:solidFill>
                  <a:srgbClr val="FF0000"/>
                </a:solidFill>
              </a:rPr>
              <a:t>数之剩</a:t>
            </a:r>
            <a:r>
              <a:rPr lang="zh-CN" altLang="en-US" sz="2400" b="1" dirty="0" smtClean="0">
                <a:solidFill>
                  <a:srgbClr val="FF0000"/>
                </a:solidFill>
              </a:rPr>
              <a:t>二，</a:t>
            </a:r>
            <a:endParaRPr lang="en-US" altLang="zh-CN" sz="2400" b="1" dirty="0" smtClean="0">
              <a:solidFill>
                <a:srgbClr val="FF0000"/>
              </a:solidFill>
            </a:endParaRPr>
          </a:p>
          <a:p>
            <a:r>
              <a:rPr lang="zh-CN" altLang="en-US" sz="2400" b="1" dirty="0" smtClean="0">
                <a:solidFill>
                  <a:srgbClr val="FF0000"/>
                </a:solidFill>
              </a:rPr>
              <a:t>     问</a:t>
            </a:r>
            <a:r>
              <a:rPr lang="zh-CN" altLang="en-US" sz="2400" b="1" dirty="0">
                <a:solidFill>
                  <a:srgbClr val="FF0000"/>
                </a:solidFill>
              </a:rPr>
              <a:t>物几何？</a:t>
            </a:r>
            <a:r>
              <a:rPr lang="zh-CN" altLang="en-US" sz="2400" b="1" dirty="0" smtClean="0">
                <a:solidFill>
                  <a:srgbClr val="3333FF"/>
                </a:solidFill>
              </a:rPr>
              <a:t>”</a:t>
            </a:r>
            <a:endParaRPr lang="en-US" altLang="zh-CN" sz="2400" b="1" dirty="0" smtClean="0">
              <a:solidFill>
                <a:srgbClr val="3333FF"/>
              </a:solidFill>
            </a:endParaRPr>
          </a:p>
          <a:p>
            <a:endParaRPr lang="en-US" altLang="zh-CN" sz="2400" b="1" dirty="0" smtClean="0">
              <a:solidFill>
                <a:srgbClr val="3333FF"/>
              </a:solidFill>
            </a:endParaRPr>
          </a:p>
          <a:p>
            <a:r>
              <a:rPr lang="zh-CN" altLang="en-US" sz="2400" b="1" dirty="0" smtClean="0">
                <a:solidFill>
                  <a:srgbClr val="3333FF"/>
                </a:solidFill>
              </a:rPr>
              <a:t>这个</a:t>
            </a:r>
            <a:r>
              <a:rPr lang="zh-CN" altLang="en-US" sz="2400" b="1" dirty="0">
                <a:solidFill>
                  <a:srgbClr val="3333FF"/>
                </a:solidFill>
              </a:rPr>
              <a:t>问题称为</a:t>
            </a:r>
            <a:r>
              <a:rPr lang="zh-CN" altLang="en-US" sz="2400" b="1" dirty="0" smtClean="0">
                <a:solidFill>
                  <a:srgbClr val="3333FF"/>
                </a:solidFill>
              </a:rPr>
              <a:t>“孙子问题”</a:t>
            </a:r>
            <a:endParaRPr lang="zh-CN" altLang="en-US" sz="2400" b="1" dirty="0">
              <a:solidFill>
                <a:srgbClr val="3333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120477945"/>
              </p:ext>
            </p:extLst>
          </p:nvPr>
        </p:nvGraphicFramePr>
        <p:xfrm>
          <a:off x="4572000" y="2924944"/>
          <a:ext cx="1872208" cy="1838167"/>
        </p:xfrm>
        <a:graphic>
          <a:graphicData uri="http://schemas.openxmlformats.org/presentationml/2006/ole">
            <mc:AlternateContent xmlns:mc="http://schemas.openxmlformats.org/markup-compatibility/2006">
              <mc:Choice xmlns:v="urn:schemas-microsoft-com:vml" Requires="v">
                <p:oleObj spid="_x0000_s2185" name="Equation" r:id="rId3" imgW="698500" imgH="685800" progId="">
                  <p:embed/>
                </p:oleObj>
              </mc:Choice>
              <mc:Fallback>
                <p:oleObj name="Equation" r:id="rId3" imgW="698500" imgH="685800"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924944"/>
                        <a:ext cx="1872208" cy="1838167"/>
                      </a:xfrm>
                      <a:prstGeom prst="rect">
                        <a:avLst/>
                      </a:prstGeom>
                      <a:solidFill>
                        <a:srgbClr val="FFFF00"/>
                      </a:solid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03684246"/>
              </p:ext>
            </p:extLst>
          </p:nvPr>
        </p:nvGraphicFramePr>
        <p:xfrm>
          <a:off x="6631434" y="2981449"/>
          <a:ext cx="2252663" cy="1809750"/>
        </p:xfrm>
        <a:graphic>
          <a:graphicData uri="http://schemas.openxmlformats.org/presentationml/2006/ole">
            <mc:AlternateContent xmlns:mc="http://schemas.openxmlformats.org/markup-compatibility/2006">
              <mc:Choice xmlns:v="urn:schemas-microsoft-com:vml" Requires="v">
                <p:oleObj spid="_x0000_s2186" name="Equation" r:id="rId5" imgW="825500" imgH="660400" progId="">
                  <p:embed/>
                </p:oleObj>
              </mc:Choice>
              <mc:Fallback>
                <p:oleObj name="Equation" r:id="rId5" imgW="825500" imgH="660400"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1434" y="2981449"/>
                        <a:ext cx="2252663" cy="1809750"/>
                      </a:xfrm>
                      <a:prstGeom prst="rect">
                        <a:avLst/>
                      </a:prstGeom>
                      <a:solidFill>
                        <a:srgbClr val="B5E9F4"/>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77061320"/>
              </p:ext>
            </p:extLst>
          </p:nvPr>
        </p:nvGraphicFramePr>
        <p:xfrm>
          <a:off x="5292080" y="5106193"/>
          <a:ext cx="3465512" cy="627063"/>
        </p:xfrm>
        <a:graphic>
          <a:graphicData uri="http://schemas.openxmlformats.org/presentationml/2006/ole">
            <mc:AlternateContent xmlns:mc="http://schemas.openxmlformats.org/markup-compatibility/2006">
              <mc:Choice xmlns:v="urn:schemas-microsoft-com:vml" Requires="v">
                <p:oleObj spid="_x0000_s2187" name="Equation" r:id="rId7" imgW="1270000" imgH="228600" progId="">
                  <p:embed/>
                </p:oleObj>
              </mc:Choice>
              <mc:Fallback>
                <p:oleObj name="Equation" r:id="rId7" imgW="1270000" imgH="228600"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5106193"/>
                        <a:ext cx="3465512" cy="627063"/>
                      </a:xfrm>
                      <a:prstGeom prst="rect">
                        <a:avLst/>
                      </a:prstGeom>
                      <a:solidFill>
                        <a:srgbClr val="CCFFCC"/>
                      </a:solidFill>
                    </p:spPr>
                  </p:pic>
                </p:oleObj>
              </mc:Fallback>
            </mc:AlternateContent>
          </a:graphicData>
        </a:graphic>
      </p:graphicFrame>
    </p:spTree>
    <p:extLst>
      <p:ext uri="{BB962C8B-B14F-4D97-AF65-F5344CB8AC3E}">
        <p14:creationId xmlns:p14="http://schemas.microsoft.com/office/powerpoint/2010/main" val="1819654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Rot="1" noChangeArrowheads="1"/>
          </p:cNvSpPr>
          <p:nvPr>
            <p:ph type="title" idx="4294967295"/>
          </p:nvPr>
        </p:nvSpPr>
        <p:spPr>
          <a:xfrm>
            <a:off x="500093" y="142876"/>
            <a:ext cx="8358187" cy="1071546"/>
          </a:xfrm>
        </p:spPr>
        <p:txBody>
          <a:bodyPr>
            <a:noAutofit/>
          </a:bodyPr>
          <a:lstStyle/>
          <a:p>
            <a:pPr algn="l" eaLnBrk="1" hangingPunct="1"/>
            <a:r>
              <a:rPr lang="en-US" altLang="zh-CN" sz="3000" dirty="0" smtClean="0">
                <a:ea typeface="黑体" pitchFamily="49" charset="-122"/>
              </a:rPr>
              <a:t>2.2 The Chinese Remainder Theorem </a:t>
            </a:r>
            <a:endParaRPr lang="zh-CN" altLang="en-US" sz="3000" dirty="0" smtClean="0">
              <a:ea typeface="黑体" pitchFamily="49" charset="-122"/>
            </a:endParaRP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17</a:t>
            </a:fld>
            <a:endParaRPr lang="en-US" altLang="zh-CN" smtClean="0"/>
          </a:p>
        </p:txBody>
      </p:sp>
      <p:sp>
        <p:nvSpPr>
          <p:cNvPr id="11" name="Rectangle 5"/>
          <p:cNvSpPr txBox="1">
            <a:spLocks noRot="1" noChangeArrowheads="1"/>
          </p:cNvSpPr>
          <p:nvPr/>
        </p:nvSpPr>
        <p:spPr bwMode="auto">
          <a:xfrm>
            <a:off x="246545" y="3429000"/>
            <a:ext cx="2846660" cy="505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chemeClr val="accent1"/>
              </a:buClr>
              <a:buFont typeface="Verdana" pitchFamily="34" charset="0"/>
              <a:buChar char="◦"/>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chemeClr val="accent2"/>
              </a:buClr>
              <a:buSzPct val="100000"/>
              <a:buFont typeface="Wingdings 2" pitchFamily="18" charset="2"/>
              <a:buChar char=""/>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lnSpc>
                <a:spcPct val="120000"/>
              </a:lnSpc>
              <a:buNone/>
            </a:pPr>
            <a:r>
              <a:rPr lang="en-US" altLang="zh-CN" sz="2200" dirty="0" err="1" smtClean="0">
                <a:solidFill>
                  <a:srgbClr val="FF00FF"/>
                </a:solidFill>
              </a:rPr>
              <a:t>gcd</a:t>
            </a:r>
            <a:r>
              <a:rPr lang="en-US" altLang="zh-CN" sz="2200" dirty="0" smtClean="0">
                <a:solidFill>
                  <a:srgbClr val="FF00FF"/>
                </a:solidFill>
              </a:rPr>
              <a:t>(</a:t>
            </a:r>
            <a:r>
              <a:rPr lang="en-US" altLang="zh-CN" sz="2200" i="1" dirty="0" smtClean="0">
                <a:solidFill>
                  <a:srgbClr val="FF00FF"/>
                </a:solidFill>
              </a:rPr>
              <a:t>m</a:t>
            </a:r>
            <a:r>
              <a:rPr lang="en-US" altLang="zh-CN" sz="2200" i="1" baseline="-25000" dirty="0" smtClean="0">
                <a:solidFill>
                  <a:srgbClr val="FF00FF"/>
                </a:solidFill>
              </a:rPr>
              <a:t>i</a:t>
            </a:r>
            <a:r>
              <a:rPr lang="en-US" altLang="zh-CN" sz="2200" dirty="0" smtClean="0">
                <a:solidFill>
                  <a:srgbClr val="FF00FF"/>
                </a:solidFill>
              </a:rPr>
              <a:t>, </a:t>
            </a:r>
            <a:r>
              <a:rPr lang="en-US" altLang="zh-CN" sz="2200" i="1" dirty="0" err="1" smtClean="0">
                <a:solidFill>
                  <a:srgbClr val="FF00FF"/>
                </a:solidFill>
              </a:rPr>
              <a:t>m</a:t>
            </a:r>
            <a:r>
              <a:rPr lang="en-US" altLang="zh-CN" sz="2200" i="1" baseline="-25000" dirty="0" err="1" smtClean="0">
                <a:solidFill>
                  <a:srgbClr val="FF00FF"/>
                </a:solidFill>
              </a:rPr>
              <a:t>j</a:t>
            </a:r>
            <a:r>
              <a:rPr lang="en-US" altLang="zh-CN" sz="2200" dirty="0" smtClean="0">
                <a:solidFill>
                  <a:srgbClr val="FF00FF"/>
                </a:solidFill>
              </a:rPr>
              <a:t>) = 1 if </a:t>
            </a:r>
            <a:r>
              <a:rPr lang="en-US" altLang="zh-CN" sz="2200" i="1" dirty="0" err="1" smtClean="0">
                <a:solidFill>
                  <a:srgbClr val="FF00FF"/>
                </a:solidFill>
              </a:rPr>
              <a:t>i</a:t>
            </a:r>
            <a:r>
              <a:rPr lang="en-US" altLang="zh-CN" sz="2200" dirty="0" smtClean="0">
                <a:solidFill>
                  <a:srgbClr val="FF00FF"/>
                </a:solidFill>
              </a:rPr>
              <a:t> ≠ </a:t>
            </a:r>
            <a:r>
              <a:rPr lang="en-US" altLang="zh-CN" sz="2200" i="1" dirty="0" smtClean="0">
                <a:solidFill>
                  <a:srgbClr val="FF00FF"/>
                </a:solidFill>
              </a:rPr>
              <a:t>j</a:t>
            </a:r>
            <a:endParaRPr lang="en-US" altLang="zh-CN" sz="2200" dirty="0" smtClean="0">
              <a:solidFill>
                <a:srgbClr val="FF00FF"/>
              </a:solidFill>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82"/>
          <a:stretch/>
        </p:blipFill>
        <p:spPr bwMode="auto">
          <a:xfrm>
            <a:off x="4427178" y="2173259"/>
            <a:ext cx="3115134"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2708920"/>
            <a:ext cx="39052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4102198" y="1586878"/>
            <a:ext cx="3134097" cy="461665"/>
          </a:xfrm>
          <a:prstGeom prst="rect">
            <a:avLst/>
          </a:prstGeom>
          <a:noFill/>
        </p:spPr>
        <p:txBody>
          <a:bodyPr wrap="square" rtlCol="0">
            <a:spAutoFit/>
          </a:bodyPr>
          <a:lstStyle/>
          <a:p>
            <a:r>
              <a:rPr lang="en-US" sz="2400" b="1" dirty="0" smtClean="0">
                <a:solidFill>
                  <a:srgbClr val="3333FF"/>
                </a:solidFill>
              </a:rPr>
              <a:t>Define a function:</a:t>
            </a:r>
            <a:endParaRPr lang="en-US" sz="2400" b="1" dirty="0">
              <a:solidFill>
                <a:srgbClr val="3333FF"/>
              </a:solidFill>
            </a:endParaRPr>
          </a:p>
        </p:txBody>
      </p:sp>
      <p:sp>
        <p:nvSpPr>
          <p:cNvPr id="24" name="TextBox 23"/>
          <p:cNvSpPr txBox="1"/>
          <p:nvPr/>
        </p:nvSpPr>
        <p:spPr>
          <a:xfrm>
            <a:off x="2692326" y="6279703"/>
            <a:ext cx="3895898" cy="461665"/>
          </a:xfrm>
          <a:prstGeom prst="rect">
            <a:avLst/>
          </a:prstGeom>
          <a:noFill/>
          <a:ln w="19050">
            <a:solidFill>
              <a:srgbClr val="FF3300"/>
            </a:solidFill>
          </a:ln>
        </p:spPr>
        <p:txBody>
          <a:bodyPr wrap="square" rtlCol="0">
            <a:spAutoFit/>
          </a:bodyPr>
          <a:lstStyle/>
          <a:p>
            <a:r>
              <a:rPr lang="en-US" sz="2400" b="1" dirty="0" smtClean="0">
                <a:solidFill>
                  <a:srgbClr val="3333FF"/>
                </a:solidFill>
              </a:rPr>
              <a:t>The function     is a bijection</a:t>
            </a:r>
            <a:endParaRPr lang="en-US" sz="2400" b="1" dirty="0">
              <a:solidFill>
                <a:srgbClr val="3333FF"/>
              </a:solidFill>
            </a:endParaRPr>
          </a:p>
        </p:txBody>
      </p:sp>
      <p:sp>
        <p:nvSpPr>
          <p:cNvPr id="25" name="圆角矩形 24"/>
          <p:cNvSpPr/>
          <p:nvPr/>
        </p:nvSpPr>
        <p:spPr>
          <a:xfrm>
            <a:off x="3916070" y="1544487"/>
            <a:ext cx="4760386" cy="2316561"/>
          </a:xfrm>
          <a:prstGeom prst="roundRect">
            <a:avLst>
              <a:gd name="adj" fmla="val 3803"/>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5"/>
          <p:cNvPicPr>
            <a:picLocks noChangeAspect="1" noChangeArrowheads="1"/>
          </p:cNvPicPr>
          <p:nvPr/>
        </p:nvPicPr>
        <p:blipFill>
          <a:blip r:embed="rId5" cstate="print"/>
          <a:srcRect/>
          <a:stretch>
            <a:fillRect/>
          </a:stretch>
        </p:blipFill>
        <p:spPr bwMode="auto">
          <a:xfrm>
            <a:off x="540073" y="1502462"/>
            <a:ext cx="2000250" cy="1857375"/>
          </a:xfrm>
          <a:prstGeom prst="rect">
            <a:avLst/>
          </a:prstGeom>
          <a:noFill/>
          <a:ln w="19050">
            <a:solidFill>
              <a:srgbClr val="FF3300"/>
            </a:solidFill>
            <a:miter lim="800000"/>
            <a:headEnd/>
            <a:tailEnd/>
          </a:ln>
          <a:effectLst/>
        </p:spPr>
      </p:pic>
      <p:pic>
        <p:nvPicPr>
          <p:cNvPr id="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560" y="4152836"/>
            <a:ext cx="8064896" cy="2055931"/>
          </a:xfrm>
          <a:prstGeom prst="rect">
            <a:avLst/>
          </a:prstGeom>
          <a:noFill/>
          <a:ln w="19050">
            <a:solidFill>
              <a:srgbClr val="00B050"/>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4281" y="6309320"/>
            <a:ext cx="2857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5"/>
          <p:cNvSpPr txBox="1">
            <a:spLocks noRot="1" noChangeArrowheads="1"/>
          </p:cNvSpPr>
          <p:nvPr/>
        </p:nvSpPr>
        <p:spPr bwMode="auto">
          <a:xfrm>
            <a:off x="4612756" y="3139246"/>
            <a:ext cx="2846660" cy="505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chemeClr val="accent1"/>
              </a:buClr>
              <a:buFont typeface="Verdana" pitchFamily="34" charset="0"/>
              <a:buChar char="◦"/>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chemeClr val="accent2"/>
              </a:buClr>
              <a:buSzPct val="100000"/>
              <a:buFont typeface="Wingdings 2" pitchFamily="18" charset="2"/>
              <a:buChar char=""/>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lnSpc>
                <a:spcPct val="120000"/>
              </a:lnSpc>
              <a:buNone/>
            </a:pPr>
            <a:r>
              <a:rPr lang="en-US" altLang="zh-CN" sz="2200" i="1" dirty="0" smtClean="0"/>
              <a:t>M</a:t>
            </a:r>
            <a:r>
              <a:rPr lang="en-US" altLang="zh-CN" sz="2200" dirty="0" smtClean="0"/>
              <a:t>=</a:t>
            </a:r>
            <a:r>
              <a:rPr lang="en-US" altLang="zh-CN" sz="2200" i="1" dirty="0" smtClean="0"/>
              <a:t>m</a:t>
            </a:r>
            <a:r>
              <a:rPr lang="en-US" altLang="zh-CN" sz="2200" baseline="-25000" dirty="0" smtClean="0"/>
              <a:t>1</a:t>
            </a:r>
            <a:r>
              <a:rPr lang="en-US" altLang="zh-CN" sz="2200" i="1" dirty="0" smtClean="0"/>
              <a:t>m</a:t>
            </a:r>
            <a:r>
              <a:rPr lang="en-US" altLang="zh-CN" sz="2200" baseline="-25000" dirty="0" smtClean="0"/>
              <a:t>2</a:t>
            </a:r>
            <a:r>
              <a:rPr lang="en-US" altLang="zh-CN" sz="2200" i="1" dirty="0" smtClean="0"/>
              <a:t>…</a:t>
            </a:r>
            <a:r>
              <a:rPr lang="en-US" altLang="zh-CN" sz="2200" i="1" dirty="0" err="1" smtClean="0"/>
              <a:t>m</a:t>
            </a:r>
            <a:r>
              <a:rPr lang="en-US" altLang="zh-CN" sz="2200" i="1" baseline="-25000" dirty="0" err="1" smtClean="0"/>
              <a:t>r</a:t>
            </a:r>
            <a:endParaRPr lang="en-US" altLang="zh-CN" sz="2200" dirty="0" smtClean="0"/>
          </a:p>
        </p:txBody>
      </p:sp>
    </p:spTree>
    <p:extLst>
      <p:ext uri="{BB962C8B-B14F-4D97-AF65-F5344CB8AC3E}">
        <p14:creationId xmlns:p14="http://schemas.microsoft.com/office/powerpoint/2010/main" val="1469235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07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srcRect/>
          <a:stretch>
            <a:fillRect/>
          </a:stretch>
        </p:blipFill>
        <p:spPr bwMode="auto">
          <a:xfrm>
            <a:off x="107505" y="1960936"/>
            <a:ext cx="8856983" cy="2764208"/>
          </a:xfrm>
          <a:prstGeom prst="rect">
            <a:avLst/>
          </a:prstGeom>
          <a:noFill/>
          <a:ln w="19050">
            <a:solidFill>
              <a:srgbClr val="3333FF"/>
            </a:solidFill>
            <a:miter lim="800000"/>
            <a:headEnd/>
            <a:tailEnd/>
          </a:ln>
        </p:spPr>
      </p:pic>
      <p:sp>
        <p:nvSpPr>
          <p:cNvPr id="17410" name="Rectangle 4"/>
          <p:cNvSpPr>
            <a:spLocks noGrp="1" noRot="1" noChangeArrowheads="1"/>
          </p:cNvSpPr>
          <p:nvPr>
            <p:ph type="title" idx="4294967295"/>
          </p:nvPr>
        </p:nvSpPr>
        <p:spPr>
          <a:xfrm>
            <a:off x="500093" y="142876"/>
            <a:ext cx="8358187" cy="1071546"/>
          </a:xfrm>
        </p:spPr>
        <p:txBody>
          <a:bodyPr>
            <a:noAutofit/>
          </a:bodyPr>
          <a:lstStyle/>
          <a:p>
            <a:pPr algn="l" eaLnBrk="1" hangingPunct="1"/>
            <a:r>
              <a:rPr lang="en-US" altLang="zh-CN" sz="3000" dirty="0" smtClean="0">
                <a:ea typeface="黑体" pitchFamily="49" charset="-122"/>
              </a:rPr>
              <a:t>2.2 The Chinese Remainder Theorem </a:t>
            </a:r>
            <a:endParaRPr lang="zh-CN" altLang="en-US" sz="3000" dirty="0" smtClean="0">
              <a:ea typeface="黑体" pitchFamily="49" charset="-122"/>
            </a:endParaRP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18</a:t>
            </a:fld>
            <a:endParaRPr lang="en-US" altLang="zh-CN" smtClean="0"/>
          </a:p>
        </p:txBody>
      </p:sp>
      <p:cxnSp>
        <p:nvCxnSpPr>
          <p:cNvPr id="8" name="直接连接符 7"/>
          <p:cNvCxnSpPr/>
          <p:nvPr/>
        </p:nvCxnSpPr>
        <p:spPr bwMode="auto">
          <a:xfrm>
            <a:off x="6156176" y="2923356"/>
            <a:ext cx="2664296" cy="1588"/>
          </a:xfrm>
          <a:prstGeom prst="line">
            <a:avLst/>
          </a:prstGeom>
          <a:solidFill>
            <a:schemeClr val="accent1"/>
          </a:solidFill>
          <a:ln w="19050" cap="flat" cmpd="sng" algn="ctr">
            <a:solidFill>
              <a:srgbClr val="FF3300"/>
            </a:solidFill>
            <a:prstDash val="solid"/>
            <a:round/>
            <a:headEnd type="none" w="med" len="med"/>
            <a:tailEnd type="none" w="med" len="med"/>
          </a:ln>
          <a:effectLst/>
        </p:spPr>
      </p:cxnSp>
      <p:cxnSp>
        <p:nvCxnSpPr>
          <p:cNvPr id="9" name="直接连接符 8"/>
          <p:cNvCxnSpPr/>
          <p:nvPr/>
        </p:nvCxnSpPr>
        <p:spPr bwMode="auto">
          <a:xfrm>
            <a:off x="251520" y="3211388"/>
            <a:ext cx="1982024" cy="1588"/>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2" name="圆角矩形 1"/>
          <p:cNvSpPr/>
          <p:nvPr/>
        </p:nvSpPr>
        <p:spPr>
          <a:xfrm>
            <a:off x="2843808" y="3429000"/>
            <a:ext cx="3298118" cy="72008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5"/>
          <p:cNvSpPr txBox="1">
            <a:spLocks noRot="1" noChangeArrowheads="1"/>
          </p:cNvSpPr>
          <p:nvPr/>
        </p:nvSpPr>
        <p:spPr bwMode="auto">
          <a:xfrm>
            <a:off x="899592" y="1340768"/>
            <a:ext cx="2846660" cy="505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chemeClr val="accent1"/>
              </a:buClr>
              <a:buFont typeface="Verdana" pitchFamily="34" charset="0"/>
              <a:buChar char="◦"/>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chemeClr val="accent2"/>
              </a:buClr>
              <a:buSzPct val="100000"/>
              <a:buFont typeface="Wingdings 2" pitchFamily="18" charset="2"/>
              <a:buChar char=""/>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lnSpc>
                <a:spcPct val="120000"/>
              </a:lnSpc>
              <a:buNone/>
            </a:pPr>
            <a:r>
              <a:rPr lang="en-US" altLang="zh-CN" sz="2200" dirty="0" err="1" smtClean="0">
                <a:solidFill>
                  <a:srgbClr val="FF00FF"/>
                </a:solidFill>
              </a:rPr>
              <a:t>gcd</a:t>
            </a:r>
            <a:r>
              <a:rPr lang="en-US" altLang="zh-CN" sz="2200" dirty="0" smtClean="0">
                <a:solidFill>
                  <a:srgbClr val="FF00FF"/>
                </a:solidFill>
              </a:rPr>
              <a:t>(</a:t>
            </a:r>
            <a:r>
              <a:rPr lang="en-US" altLang="zh-CN" sz="2200" i="1" dirty="0" smtClean="0">
                <a:solidFill>
                  <a:srgbClr val="FF00FF"/>
                </a:solidFill>
              </a:rPr>
              <a:t>m</a:t>
            </a:r>
            <a:r>
              <a:rPr lang="en-US" altLang="zh-CN" sz="2200" i="1" baseline="-25000" dirty="0" smtClean="0">
                <a:solidFill>
                  <a:srgbClr val="FF00FF"/>
                </a:solidFill>
              </a:rPr>
              <a:t>i</a:t>
            </a:r>
            <a:r>
              <a:rPr lang="en-US" altLang="zh-CN" sz="2200" dirty="0" smtClean="0">
                <a:solidFill>
                  <a:srgbClr val="FF00FF"/>
                </a:solidFill>
              </a:rPr>
              <a:t>, </a:t>
            </a:r>
            <a:r>
              <a:rPr lang="en-US" altLang="zh-CN" sz="2200" i="1" dirty="0" err="1" smtClean="0">
                <a:solidFill>
                  <a:srgbClr val="FF00FF"/>
                </a:solidFill>
              </a:rPr>
              <a:t>m</a:t>
            </a:r>
            <a:r>
              <a:rPr lang="en-US" altLang="zh-CN" sz="2200" i="1" baseline="-25000" dirty="0" err="1" smtClean="0">
                <a:solidFill>
                  <a:srgbClr val="FF00FF"/>
                </a:solidFill>
              </a:rPr>
              <a:t>j</a:t>
            </a:r>
            <a:r>
              <a:rPr lang="en-US" altLang="zh-CN" sz="2200" dirty="0" smtClean="0">
                <a:solidFill>
                  <a:srgbClr val="FF00FF"/>
                </a:solidFill>
              </a:rPr>
              <a:t>) = 1 if </a:t>
            </a:r>
            <a:r>
              <a:rPr lang="en-US" altLang="zh-CN" sz="2200" i="1" dirty="0" err="1" smtClean="0">
                <a:solidFill>
                  <a:srgbClr val="FF00FF"/>
                </a:solidFill>
              </a:rPr>
              <a:t>i</a:t>
            </a:r>
            <a:r>
              <a:rPr lang="en-US" altLang="zh-CN" sz="2200" dirty="0" smtClean="0">
                <a:solidFill>
                  <a:srgbClr val="FF00FF"/>
                </a:solidFill>
              </a:rPr>
              <a:t> ≠ </a:t>
            </a:r>
            <a:r>
              <a:rPr lang="en-US" altLang="zh-CN" sz="2200" i="1" dirty="0" smtClean="0">
                <a:solidFill>
                  <a:srgbClr val="FF00FF"/>
                </a:solidFill>
              </a:rPr>
              <a:t>j</a:t>
            </a:r>
            <a:endParaRPr lang="en-US" altLang="zh-CN" sz="2200" dirty="0" smtClean="0">
              <a:solidFill>
                <a:srgbClr val="FF00FF"/>
              </a:solidFill>
            </a:endParaRPr>
          </a:p>
        </p:txBody>
      </p:sp>
      <p:cxnSp>
        <p:nvCxnSpPr>
          <p:cNvPr id="6" name="直接连接符 5"/>
          <p:cNvCxnSpPr/>
          <p:nvPr/>
        </p:nvCxnSpPr>
        <p:spPr>
          <a:xfrm flipV="1">
            <a:off x="6084168" y="2276872"/>
            <a:ext cx="2808312" cy="4355"/>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51520" y="2564904"/>
            <a:ext cx="3007236" cy="4355"/>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501744" y="2636912"/>
            <a:ext cx="5222384" cy="288032"/>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82"/>
          <a:stretch/>
        </p:blipFill>
        <p:spPr bwMode="auto">
          <a:xfrm>
            <a:off x="686829" y="5409019"/>
            <a:ext cx="3115134"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834" y="5886708"/>
            <a:ext cx="39052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467544" y="4983559"/>
            <a:ext cx="3134097" cy="461665"/>
          </a:xfrm>
          <a:prstGeom prst="rect">
            <a:avLst/>
          </a:prstGeom>
          <a:noFill/>
        </p:spPr>
        <p:txBody>
          <a:bodyPr wrap="square" rtlCol="0">
            <a:spAutoFit/>
          </a:bodyPr>
          <a:lstStyle/>
          <a:p>
            <a:r>
              <a:rPr lang="en-US" sz="2400" b="1" dirty="0" smtClean="0">
                <a:solidFill>
                  <a:srgbClr val="3333FF"/>
                </a:solidFill>
              </a:rPr>
              <a:t>Define functions:</a:t>
            </a:r>
            <a:endParaRPr lang="en-US" sz="2400" b="1" dirty="0">
              <a:solidFill>
                <a:srgbClr val="3333FF"/>
              </a:solidFill>
            </a:endParaRPr>
          </a:p>
        </p:txBody>
      </p:sp>
      <p:sp>
        <p:nvSpPr>
          <p:cNvPr id="25" name="圆角矩形 24"/>
          <p:cNvSpPr/>
          <p:nvPr/>
        </p:nvSpPr>
        <p:spPr>
          <a:xfrm>
            <a:off x="281415" y="4941168"/>
            <a:ext cx="8323033" cy="1811273"/>
          </a:xfrm>
          <a:prstGeom prst="roundRect">
            <a:avLst>
              <a:gd name="adj" fmla="val 3803"/>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5"/>
          <p:cNvPicPr>
            <a:picLocks noChangeAspect="1" noChangeArrowheads="1"/>
          </p:cNvPicPr>
          <p:nvPr/>
        </p:nvPicPr>
        <p:blipFill>
          <a:blip r:embed="rId6" cstate="print"/>
          <a:srcRect/>
          <a:stretch>
            <a:fillRect/>
          </a:stretch>
        </p:blipFill>
        <p:spPr bwMode="auto">
          <a:xfrm>
            <a:off x="7086600" y="2996952"/>
            <a:ext cx="2000250" cy="1857375"/>
          </a:xfrm>
          <a:prstGeom prst="rect">
            <a:avLst/>
          </a:prstGeom>
          <a:noFill/>
          <a:ln w="19050">
            <a:solidFill>
              <a:srgbClr val="00B050"/>
            </a:solidFill>
            <a:miter lim="800000"/>
            <a:headEnd/>
            <a:tailEnd/>
          </a:ln>
          <a:effectLst/>
        </p:spPr>
      </p:pic>
      <p:sp>
        <p:nvSpPr>
          <p:cNvPr id="27" name="圆角矩形 26"/>
          <p:cNvSpPr/>
          <p:nvPr/>
        </p:nvSpPr>
        <p:spPr>
          <a:xfrm>
            <a:off x="827584" y="4365104"/>
            <a:ext cx="3888432" cy="360040"/>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9718" y="5229200"/>
            <a:ext cx="291465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8557" y="5604470"/>
            <a:ext cx="35718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57464" y="6307410"/>
            <a:ext cx="990600" cy="361950"/>
          </a:xfrm>
          <a:prstGeom prst="rect">
            <a:avLst/>
          </a:prstGeom>
          <a:noFill/>
          <a:ln w="19050">
            <a:solidFill>
              <a:srgbClr val="FF3300"/>
            </a:solidFill>
            <a:miter lim="800000"/>
            <a:headEnd/>
            <a:tailEnd/>
          </a:ln>
          <a:extLst>
            <a:ext uri="{909E8E84-426E-40DD-AFC4-6F175D3DCCD1}">
              <a14:hiddenFill xmlns:a14="http://schemas.microsoft.com/office/drawing/2010/main">
                <a:solidFill>
                  <a:schemeClr val="accent1"/>
                </a:solidFill>
              </a14:hiddenFill>
            </a:ext>
          </a:extLst>
        </p:spPr>
      </p:pic>
      <p:cxnSp>
        <p:nvCxnSpPr>
          <p:cNvPr id="4" name="直接连接符 3"/>
          <p:cNvCxnSpPr/>
          <p:nvPr/>
        </p:nvCxnSpPr>
        <p:spPr>
          <a:xfrm>
            <a:off x="4644008" y="5193608"/>
            <a:ext cx="0" cy="971696"/>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2" name="Rectangle 5"/>
          <p:cNvSpPr txBox="1">
            <a:spLocks noRot="1" noChangeArrowheads="1"/>
          </p:cNvSpPr>
          <p:nvPr/>
        </p:nvSpPr>
        <p:spPr bwMode="auto">
          <a:xfrm>
            <a:off x="3597548" y="4797152"/>
            <a:ext cx="2846660" cy="505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chemeClr val="accent1"/>
              </a:buClr>
              <a:buFont typeface="Verdana" pitchFamily="34" charset="0"/>
              <a:buChar char="◦"/>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chemeClr val="accent2"/>
              </a:buClr>
              <a:buSzPct val="100000"/>
              <a:buFont typeface="Wingdings 2" pitchFamily="18" charset="2"/>
              <a:buChar char=""/>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lnSpc>
                <a:spcPct val="120000"/>
              </a:lnSpc>
              <a:buNone/>
            </a:pPr>
            <a:r>
              <a:rPr lang="en-US" altLang="zh-CN" sz="2200" i="1" dirty="0" smtClean="0"/>
              <a:t>M</a:t>
            </a:r>
            <a:r>
              <a:rPr lang="en-US" altLang="zh-CN" sz="2200" dirty="0" smtClean="0"/>
              <a:t>=</a:t>
            </a:r>
            <a:r>
              <a:rPr lang="en-US" altLang="zh-CN" sz="2200" i="1" dirty="0" smtClean="0"/>
              <a:t>m</a:t>
            </a:r>
            <a:r>
              <a:rPr lang="en-US" altLang="zh-CN" sz="2200" baseline="-25000" dirty="0" smtClean="0"/>
              <a:t>1</a:t>
            </a:r>
            <a:r>
              <a:rPr lang="en-US" altLang="zh-CN" sz="2200" i="1" dirty="0" smtClean="0"/>
              <a:t>m</a:t>
            </a:r>
            <a:r>
              <a:rPr lang="en-US" altLang="zh-CN" sz="2200" baseline="-25000" dirty="0" smtClean="0"/>
              <a:t>2</a:t>
            </a:r>
            <a:r>
              <a:rPr lang="en-US" altLang="zh-CN" sz="2200" i="1" dirty="0" smtClean="0"/>
              <a:t>…</a:t>
            </a:r>
            <a:r>
              <a:rPr lang="en-US" altLang="zh-CN" sz="2200" i="1" dirty="0" err="1" smtClean="0"/>
              <a:t>m</a:t>
            </a:r>
            <a:r>
              <a:rPr lang="en-US" altLang="zh-CN" sz="2200" i="1" baseline="-25000" dirty="0" err="1" smtClean="0"/>
              <a:t>r</a:t>
            </a:r>
            <a:endParaRPr lang="en-US" altLang="zh-CN" sz="2200" dirty="0" smtClean="0"/>
          </a:p>
        </p:txBody>
      </p:sp>
    </p:spTree>
    <p:extLst>
      <p:ext uri="{BB962C8B-B14F-4D97-AF65-F5344CB8AC3E}">
        <p14:creationId xmlns:p14="http://schemas.microsoft.com/office/powerpoint/2010/main" val="3715174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07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07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9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3" grpId="0" animBg="1"/>
      <p:bldP spid="23" grpId="0"/>
      <p:bldP spid="25" grpId="0" animBg="1"/>
      <p:bldP spid="27"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Rot="1" noChangeArrowheads="1"/>
          </p:cNvSpPr>
          <p:nvPr>
            <p:ph type="title" idx="4294967295"/>
          </p:nvPr>
        </p:nvSpPr>
        <p:spPr>
          <a:xfrm>
            <a:off x="500093" y="142876"/>
            <a:ext cx="8358187" cy="1071546"/>
          </a:xfrm>
        </p:spPr>
        <p:txBody>
          <a:bodyPr>
            <a:noAutofit/>
          </a:bodyPr>
          <a:lstStyle/>
          <a:p>
            <a:pPr algn="l" eaLnBrk="1" hangingPunct="1"/>
            <a:r>
              <a:rPr lang="en-US" altLang="zh-CN" sz="3000" dirty="0" smtClean="0">
                <a:ea typeface="黑体" pitchFamily="49" charset="-122"/>
              </a:rPr>
              <a:t>2.2 The Chinese Remainder Theorem </a:t>
            </a:r>
            <a:endParaRPr lang="zh-CN" altLang="en-US" sz="3000" dirty="0" smtClean="0">
              <a:ea typeface="黑体" pitchFamily="49" charset="-122"/>
            </a:endParaRP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19</a:t>
            </a:fld>
            <a:endParaRPr lang="en-US" altLang="zh-CN" smtClean="0"/>
          </a:p>
        </p:txBody>
      </p:sp>
      <p:sp>
        <p:nvSpPr>
          <p:cNvPr id="25" name="圆角矩形 24"/>
          <p:cNvSpPr/>
          <p:nvPr/>
        </p:nvSpPr>
        <p:spPr>
          <a:xfrm>
            <a:off x="209407" y="1340768"/>
            <a:ext cx="8611065" cy="5051633"/>
          </a:xfrm>
          <a:prstGeom prst="roundRect">
            <a:avLst>
              <a:gd name="adj" fmla="val 3803"/>
            </a:avLst>
          </a:prstGeom>
          <a:noFill/>
          <a:ln w="2857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081" y="3501008"/>
            <a:ext cx="83343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5805264"/>
            <a:ext cx="60864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a:off x="395536" y="3212976"/>
            <a:ext cx="820891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091" y="1574925"/>
            <a:ext cx="8385373" cy="1422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7322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endParaRPr lang="en-US" altLang="zh-CN" sz="2400" dirty="0">
              <a:solidFill>
                <a:srgbClr val="000000"/>
              </a:solidFill>
            </a:endParaRPr>
          </a:p>
          <a:p>
            <a:pPr eaLnBrk="1" hangingPunct="1">
              <a:lnSpc>
                <a:spcPct val="120000"/>
              </a:lnSpc>
            </a:pPr>
            <a:r>
              <a:rPr lang="en-US" altLang="zh-CN" sz="2400" dirty="0" smtClean="0">
                <a:solidFill>
                  <a:srgbClr val="000000"/>
                </a:solidFill>
              </a:rPr>
              <a:t>3. </a:t>
            </a:r>
            <a:r>
              <a:rPr lang="en-US" altLang="zh-CN" sz="2400" dirty="0">
                <a:solidFill>
                  <a:srgbClr val="000000"/>
                </a:solidFill>
              </a:rPr>
              <a:t>The RSA Cryptosystem</a:t>
            </a: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Attacks on RSA</a:t>
            </a:r>
          </a:p>
          <a:p>
            <a:pPr eaLnBrk="1" hangingPunct="1">
              <a:lnSpc>
                <a:spcPct val="120000"/>
              </a:lnSpc>
            </a:pPr>
            <a:r>
              <a:rPr lang="en-US" altLang="zh-CN" sz="2400" dirty="0" smtClean="0">
                <a:solidFill>
                  <a:srgbClr val="000000"/>
                </a:solidFill>
              </a:rPr>
              <a:t>6. The Rabin Cryptosystem</a:t>
            </a:r>
          </a:p>
          <a:p>
            <a:pPr lvl="1" eaLnBrk="1" hangingPunct="1">
              <a:lnSpc>
                <a:spcPct val="120000"/>
              </a:lnSpc>
            </a:pPr>
            <a:r>
              <a:rPr lang="en-US" altLang="zh-CN" sz="2000" dirty="0" smtClean="0">
                <a:solidFill>
                  <a:srgbClr val="3333FF"/>
                </a:solidFill>
              </a:rPr>
              <a:t>Turing Reduction</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2</a:t>
            </a:fld>
            <a:endParaRPr lang="en-US" altLang="zh-CN" smtClean="0">
              <a:solidFill>
                <a:schemeClr val="tx1"/>
              </a:solidFill>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6387">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293096"/>
            <a:ext cx="8371085" cy="652412"/>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sp>
        <p:nvSpPr>
          <p:cNvPr id="17410" name="Rectangle 4"/>
          <p:cNvSpPr>
            <a:spLocks noGrp="1" noRot="1" noChangeArrowheads="1"/>
          </p:cNvSpPr>
          <p:nvPr>
            <p:ph type="title" idx="4294967295"/>
          </p:nvPr>
        </p:nvSpPr>
        <p:spPr>
          <a:xfrm>
            <a:off x="428596" y="428604"/>
            <a:ext cx="8358187" cy="825500"/>
          </a:xfrm>
        </p:spPr>
        <p:txBody>
          <a:bodyPr/>
          <a:lstStyle/>
          <a:p>
            <a:pPr algn="l" eaLnBrk="1" hangingPunct="1"/>
            <a:r>
              <a:rPr lang="en-US" altLang="zh-CN" sz="3000" dirty="0" smtClean="0">
                <a:ea typeface="黑体" pitchFamily="49" charset="-122"/>
              </a:rPr>
              <a:t>2.3 Group Theory II</a:t>
            </a:r>
            <a:endParaRPr lang="zh-CN" altLang="en-US" sz="3000" dirty="0" smtClean="0">
              <a:ea typeface="黑体" pitchFamily="49" charset="-122"/>
            </a:endParaRPr>
          </a:p>
        </p:txBody>
      </p:sp>
      <p:sp>
        <p:nvSpPr>
          <p:cNvPr id="17411" name="Rectangle 5"/>
          <p:cNvSpPr>
            <a:spLocks noGrp="1" noRot="1" noChangeArrowheads="1"/>
          </p:cNvSpPr>
          <p:nvPr>
            <p:ph type="body" idx="4294967295"/>
          </p:nvPr>
        </p:nvSpPr>
        <p:spPr>
          <a:xfrm>
            <a:off x="357188" y="1268760"/>
            <a:ext cx="8786812" cy="1713943"/>
          </a:xfrm>
        </p:spPr>
        <p:txBody>
          <a:bodyPr/>
          <a:lstStyle/>
          <a:p>
            <a:pPr eaLnBrk="1" hangingPunct="1">
              <a:lnSpc>
                <a:spcPct val="120000"/>
              </a:lnSpc>
            </a:pPr>
            <a:r>
              <a:rPr lang="en-US" altLang="zh-CN" sz="2200" dirty="0" smtClean="0">
                <a:solidFill>
                  <a:srgbClr val="000000"/>
                </a:solidFill>
                <a:latin typeface="Times New Roman" pitchFamily="18" charset="0"/>
                <a:cs typeface="Times New Roman" pitchFamily="18" charset="0"/>
              </a:rPr>
              <a:t> </a:t>
            </a:r>
            <a:r>
              <a:rPr lang="en-US" altLang="zh-CN" sz="2200" dirty="0" smtClean="0">
                <a:solidFill>
                  <a:srgbClr val="3333FF"/>
                </a:solidFill>
                <a:latin typeface="Times New Roman" pitchFamily="18" charset="0"/>
                <a:cs typeface="Times New Roman" pitchFamily="18" charset="0"/>
              </a:rPr>
              <a:t>Let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a:t>
            </a:r>
            <a:r>
              <a:rPr lang="en-US" altLang="zh-CN" sz="2200" dirty="0" smtClean="0">
                <a:solidFill>
                  <a:srgbClr val="3333FF"/>
                </a:solidFill>
              </a:rPr>
              <a:t>be</a:t>
            </a:r>
            <a:r>
              <a:rPr lang="en-US" altLang="zh-CN" sz="2200" dirty="0" smtClean="0">
                <a:solidFill>
                  <a:srgbClr val="3333FF"/>
                </a:solidFill>
                <a:latin typeface="Times New Roman" pitchFamily="18" charset="0"/>
                <a:cs typeface="Times New Roman" pitchFamily="18" charset="0"/>
              </a:rPr>
              <a:t> a finite multiplicative group (</a:t>
            </a:r>
            <a:r>
              <a:rPr lang="zh-CN" altLang="en-US" sz="2200" dirty="0" smtClean="0">
                <a:solidFill>
                  <a:srgbClr val="3333FF"/>
                </a:solidFill>
                <a:latin typeface="Times New Roman" pitchFamily="18" charset="0"/>
                <a:cs typeface="Times New Roman" pitchFamily="18" charset="0"/>
              </a:rPr>
              <a:t>乘法群</a:t>
            </a:r>
            <a:r>
              <a:rPr lang="en-US" altLang="zh-CN" sz="2200" dirty="0" smtClean="0">
                <a:solidFill>
                  <a:srgbClr val="3333FF"/>
                </a:solidFill>
                <a:latin typeface="Times New Roman" pitchFamily="18" charset="0"/>
                <a:cs typeface="Times New Roman" pitchFamily="18" charset="0"/>
              </a:rPr>
              <a:t>)</a:t>
            </a:r>
          </a:p>
          <a:p>
            <a:pPr eaLnBrk="1" hangingPunct="1">
              <a:lnSpc>
                <a:spcPct val="120000"/>
              </a:lnSpc>
            </a:pPr>
            <a:r>
              <a:rPr lang="en-US" altLang="zh-CN" sz="2200" dirty="0" smtClean="0">
                <a:solidFill>
                  <a:srgbClr val="3333FF"/>
                </a:solidFill>
                <a:latin typeface="Times New Roman" pitchFamily="18" charset="0"/>
                <a:cs typeface="Times New Roman" pitchFamily="18" charset="0"/>
              </a:rPr>
              <a:t> Order of the group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rPr>
              <a:t>, denoted by</a:t>
            </a:r>
            <a:r>
              <a:rPr lang="en-US" altLang="zh-CN" sz="2200" dirty="0" smtClean="0">
                <a:solidFill>
                  <a:srgbClr val="3333FF"/>
                </a:solidFill>
                <a:latin typeface="Times New Roman" pitchFamily="18" charset="0"/>
                <a:cs typeface="Times New Roman" pitchFamily="18" charset="0"/>
              </a:rPr>
              <a:t>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a:t>
            </a:r>
            <a:r>
              <a:rPr lang="en-US" altLang="zh-CN" sz="2200" dirty="0" smtClean="0">
                <a:solidFill>
                  <a:srgbClr val="FF0000"/>
                </a:solidFill>
                <a:latin typeface="Times New Roman" pitchFamily="18" charset="0"/>
                <a:cs typeface="Times New Roman" pitchFamily="18" charset="0"/>
              </a:rPr>
              <a:t>the number </a:t>
            </a:r>
            <a:r>
              <a:rPr lang="en-US" altLang="zh-CN" sz="2200" i="1" dirty="0" smtClean="0">
                <a:solidFill>
                  <a:srgbClr val="FF0000"/>
                </a:solidFill>
              </a:rPr>
              <a:t>n</a:t>
            </a:r>
            <a:r>
              <a:rPr lang="en-US" altLang="zh-CN" sz="2200" dirty="0" smtClean="0">
                <a:solidFill>
                  <a:srgbClr val="FF0000"/>
                </a:solidFill>
              </a:rPr>
              <a:t> </a:t>
            </a:r>
            <a:r>
              <a:rPr lang="en-US" altLang="zh-CN" sz="2200" dirty="0" smtClean="0">
                <a:solidFill>
                  <a:srgbClr val="FF0000"/>
                </a:solidFill>
                <a:latin typeface="Times New Roman" pitchFamily="18" charset="0"/>
                <a:cs typeface="Times New Roman" pitchFamily="18" charset="0"/>
              </a:rPr>
              <a:t>of elements in </a:t>
            </a:r>
            <a:r>
              <a:rPr lang="en-US" altLang="zh-CN" sz="2200" i="1" dirty="0" smtClean="0">
                <a:solidFill>
                  <a:srgbClr val="FF0000"/>
                </a:solidFill>
                <a:latin typeface="Times New Roman" pitchFamily="18" charset="0"/>
                <a:cs typeface="Times New Roman" pitchFamily="18" charset="0"/>
              </a:rPr>
              <a:t>G</a:t>
            </a:r>
          </a:p>
          <a:p>
            <a:pPr eaLnBrk="1" hangingPunct="1">
              <a:lnSpc>
                <a:spcPct val="120000"/>
              </a:lnSpc>
            </a:pPr>
            <a:r>
              <a:rPr lang="en-US" altLang="zh-CN" sz="2200" dirty="0" smtClean="0">
                <a:solidFill>
                  <a:srgbClr val="3333FF"/>
                </a:solidFill>
                <a:latin typeface="Times New Roman" pitchFamily="18" charset="0"/>
                <a:cs typeface="Times New Roman" pitchFamily="18" charset="0"/>
              </a:rPr>
              <a:t> Order of an element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in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a:t>
            </a:r>
            <a:r>
              <a:rPr lang="en-US" altLang="zh-CN" sz="2200" dirty="0" smtClean="0">
                <a:solidFill>
                  <a:srgbClr val="FF0000"/>
                </a:solidFill>
                <a:latin typeface="Times New Roman" pitchFamily="18" charset="0"/>
                <a:cs typeface="Times New Roman" pitchFamily="18" charset="0"/>
              </a:rPr>
              <a:t>the smallest positive integer </a:t>
            </a:r>
            <a:r>
              <a:rPr lang="en-US" altLang="zh-CN" sz="2200" i="1" dirty="0" smtClean="0">
                <a:solidFill>
                  <a:srgbClr val="FF0000"/>
                </a:solidFill>
                <a:latin typeface="Times New Roman" pitchFamily="18" charset="0"/>
                <a:cs typeface="Times New Roman" pitchFamily="18" charset="0"/>
              </a:rPr>
              <a:t>m</a:t>
            </a:r>
            <a:r>
              <a:rPr lang="en-US" altLang="zh-CN" sz="2200" dirty="0" smtClean="0">
                <a:solidFill>
                  <a:srgbClr val="FF0000"/>
                </a:solidFill>
                <a:latin typeface="Times New Roman" pitchFamily="18" charset="0"/>
                <a:cs typeface="Times New Roman" pitchFamily="18" charset="0"/>
              </a:rPr>
              <a:t> such that </a:t>
            </a:r>
            <a:r>
              <a:rPr lang="en-US" altLang="zh-CN" sz="2200" i="1" dirty="0" smtClean="0">
                <a:solidFill>
                  <a:srgbClr val="FF0000"/>
                </a:solidFill>
                <a:latin typeface="Times New Roman" pitchFamily="18" charset="0"/>
                <a:cs typeface="Times New Roman" pitchFamily="18" charset="0"/>
              </a:rPr>
              <a:t>g</a:t>
            </a:r>
            <a:r>
              <a:rPr lang="en-US" altLang="zh-CN" sz="2200" i="1" baseline="30000" dirty="0" smtClean="0">
                <a:solidFill>
                  <a:srgbClr val="FF0000"/>
                </a:solidFill>
                <a:latin typeface="Times New Roman" pitchFamily="18" charset="0"/>
                <a:cs typeface="Times New Roman" pitchFamily="18" charset="0"/>
              </a:rPr>
              <a:t>m </a:t>
            </a:r>
            <a:r>
              <a:rPr lang="en-US" altLang="zh-CN" sz="2200" dirty="0" smtClean="0">
                <a:solidFill>
                  <a:srgbClr val="FF0000"/>
                </a:solidFill>
                <a:latin typeface="Times New Roman" pitchFamily="18" charset="0"/>
                <a:cs typeface="Times New Roman" pitchFamily="18" charset="0"/>
              </a:rPr>
              <a:t>= 1</a:t>
            </a:r>
            <a:endParaRPr lang="zh-CN" altLang="en-US" sz="2000" dirty="0" smtClean="0">
              <a:solidFill>
                <a:srgbClr val="FF0000"/>
              </a:solidFill>
              <a:latin typeface="Times New Roman" pitchFamily="18" charset="0"/>
              <a:cs typeface="Times New Roman" pitchFamily="18" charset="0"/>
            </a:endParaRP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20</a:t>
            </a:fld>
            <a:endParaRPr lang="en-US" altLang="zh-CN" smtClean="0"/>
          </a:p>
        </p:txBody>
      </p:sp>
      <p:cxnSp>
        <p:nvCxnSpPr>
          <p:cNvPr id="8" name="直接连接符 7"/>
          <p:cNvCxnSpPr/>
          <p:nvPr/>
        </p:nvCxnSpPr>
        <p:spPr bwMode="auto">
          <a:xfrm>
            <a:off x="928662" y="2126017"/>
            <a:ext cx="2495546" cy="0"/>
          </a:xfrm>
          <a:prstGeom prst="line">
            <a:avLst/>
          </a:prstGeom>
          <a:solidFill>
            <a:schemeClr val="accent1"/>
          </a:solidFill>
          <a:ln w="9525" cap="flat" cmpd="sng" algn="ctr">
            <a:solidFill>
              <a:srgbClr val="FF3300"/>
            </a:solidFill>
            <a:prstDash val="solid"/>
            <a:round/>
            <a:headEnd type="none" w="med" len="med"/>
            <a:tailEnd type="none" w="med" len="med"/>
          </a:ln>
          <a:effectLst/>
        </p:spPr>
      </p:cxnSp>
      <p:cxnSp>
        <p:nvCxnSpPr>
          <p:cNvPr id="9" name="直接连接符 8"/>
          <p:cNvCxnSpPr/>
          <p:nvPr/>
        </p:nvCxnSpPr>
        <p:spPr bwMode="auto">
          <a:xfrm>
            <a:off x="857224" y="2626083"/>
            <a:ext cx="3071834" cy="1588"/>
          </a:xfrm>
          <a:prstGeom prst="line">
            <a:avLst/>
          </a:prstGeom>
          <a:solidFill>
            <a:schemeClr val="accent1"/>
          </a:solidFill>
          <a:ln w="9525" cap="flat" cmpd="sng" algn="ctr">
            <a:solidFill>
              <a:srgbClr val="FF3300"/>
            </a:solidFill>
            <a:prstDash val="solid"/>
            <a:round/>
            <a:headEnd type="none" w="med" len="med"/>
            <a:tailEnd type="none" w="med" len="med"/>
          </a:ln>
          <a:effectLst/>
        </p:spPr>
      </p:cxnSp>
      <p:cxnSp>
        <p:nvCxnSpPr>
          <p:cNvPr id="12" name="直接连接符 11"/>
          <p:cNvCxnSpPr/>
          <p:nvPr/>
        </p:nvCxnSpPr>
        <p:spPr bwMode="auto">
          <a:xfrm>
            <a:off x="392498" y="3126719"/>
            <a:ext cx="8643998" cy="1588"/>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14" name="矩形 13"/>
          <p:cNvSpPr/>
          <p:nvPr/>
        </p:nvSpPr>
        <p:spPr>
          <a:xfrm>
            <a:off x="3849070" y="4541058"/>
            <a:ext cx="714380" cy="400110"/>
          </a:xfrm>
          <a:prstGeom prst="rect">
            <a:avLst/>
          </a:prstGeom>
          <a:ln w="28575">
            <a:solidFill>
              <a:srgbClr val="FF3300"/>
            </a:solidFill>
          </a:ln>
        </p:spPr>
        <p:txBody>
          <a:bodyPr wrap="square">
            <a:spAutoFit/>
          </a:bodyPr>
          <a:lstStyle/>
          <a:p>
            <a:pPr algn="ctr"/>
            <a:r>
              <a:rPr lang="en-US" altLang="zh-CN" i="1" dirty="0" err="1" smtClean="0">
                <a:cs typeface="Times New Roman" pitchFamily="18" charset="0"/>
              </a:rPr>
              <a:t>m|n</a:t>
            </a:r>
            <a:endParaRPr lang="en-US" dirty="0"/>
          </a:p>
        </p:txBody>
      </p:sp>
      <p:sp>
        <p:nvSpPr>
          <p:cNvPr id="15" name="右箭头 14"/>
          <p:cNvSpPr/>
          <p:nvPr/>
        </p:nvSpPr>
        <p:spPr bwMode="auto">
          <a:xfrm>
            <a:off x="3491880" y="4683934"/>
            <a:ext cx="285752" cy="14287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pic>
        <p:nvPicPr>
          <p:cNvPr id="17" name="Picture 10"/>
          <p:cNvPicPr>
            <a:picLocks noChangeAspect="1" noChangeArrowheads="1"/>
          </p:cNvPicPr>
          <p:nvPr/>
        </p:nvPicPr>
        <p:blipFill>
          <a:blip r:embed="rId3" cstate="print"/>
          <a:srcRect/>
          <a:stretch>
            <a:fillRect/>
          </a:stretch>
        </p:blipFill>
        <p:spPr bwMode="auto">
          <a:xfrm>
            <a:off x="6800828" y="5260057"/>
            <a:ext cx="1066800" cy="257175"/>
          </a:xfrm>
          <a:prstGeom prst="rect">
            <a:avLst/>
          </a:prstGeom>
          <a:noFill/>
          <a:ln w="9525">
            <a:solidFill>
              <a:srgbClr val="FF3300"/>
            </a:solidFill>
            <a:miter lim="800000"/>
            <a:headEnd/>
            <a:tailEnd/>
          </a:ln>
          <a:effectLst/>
        </p:spPr>
      </p:pic>
      <p:sp>
        <p:nvSpPr>
          <p:cNvPr id="18" name="左箭头 17"/>
          <p:cNvSpPr/>
          <p:nvPr/>
        </p:nvSpPr>
        <p:spPr bwMode="auto">
          <a:xfrm>
            <a:off x="6372200" y="5290378"/>
            <a:ext cx="357190" cy="21431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3" name="圆角矩形 2"/>
          <p:cNvSpPr/>
          <p:nvPr/>
        </p:nvSpPr>
        <p:spPr>
          <a:xfrm>
            <a:off x="395536" y="3212976"/>
            <a:ext cx="8496944" cy="864096"/>
          </a:xfrm>
          <a:prstGeom prst="round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smtClean="0">
                <a:solidFill>
                  <a:srgbClr val="FF00FF"/>
                </a:solidFill>
                <a:latin typeface="Times New Roman" panose="02020603050405020304" pitchFamily="18" charset="0"/>
                <a:cs typeface="Times New Roman" panose="02020603050405020304" pitchFamily="18" charset="0"/>
              </a:rPr>
              <a:t>Examples: </a:t>
            </a:r>
            <a:r>
              <a:rPr lang="en-US" altLang="zh-CN" dirty="0" smtClean="0">
                <a:solidFill>
                  <a:schemeClr val="tx1"/>
                </a:solidFill>
                <a:latin typeface="Times New Roman" panose="02020603050405020304" pitchFamily="18" charset="0"/>
                <a:cs typeface="Times New Roman" panose="02020603050405020304" pitchFamily="18" charset="0"/>
              </a:rPr>
              <a:t>Z</a:t>
            </a:r>
            <a:r>
              <a:rPr lang="en-US" altLang="zh-CN" baseline="-25000" dirty="0" smtClean="0">
                <a:solidFill>
                  <a:schemeClr val="tx1"/>
                </a:solidFill>
                <a:latin typeface="Times New Roman" panose="02020603050405020304" pitchFamily="18" charset="0"/>
                <a:cs typeface="Times New Roman" panose="02020603050405020304" pitchFamily="18" charset="0"/>
              </a:rPr>
              <a:t>4</a:t>
            </a:r>
            <a:r>
              <a:rPr lang="en-US" altLang="zh-CN" baseline="30000" dirty="0" smtClean="0">
                <a:solidFill>
                  <a:schemeClr val="tx1"/>
                </a:solidFill>
                <a:latin typeface="Times New Roman" panose="02020603050405020304" pitchFamily="18" charset="0"/>
                <a:cs typeface="Times New Roman" panose="02020603050405020304" pitchFamily="18" charset="0"/>
              </a:rPr>
              <a:t>*</a:t>
            </a:r>
            <a:r>
              <a:rPr lang="en-US" altLang="zh-CN" dirty="0" smtClean="0">
                <a:solidFill>
                  <a:schemeClr val="tx1"/>
                </a:solidFill>
                <a:latin typeface="Times New Roman" panose="02020603050405020304" pitchFamily="18" charset="0"/>
                <a:cs typeface="Times New Roman" panose="02020603050405020304" pitchFamily="18" charset="0"/>
              </a:rPr>
              <a:t>={1,3},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(1)=1,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(3)=2;  </a:t>
            </a:r>
            <a:r>
              <a:rPr lang="en-US" altLang="zh-CN" dirty="0" smtClean="0">
                <a:solidFill>
                  <a:srgbClr val="FF0000"/>
                </a:solidFill>
                <a:latin typeface="Times New Roman" panose="02020603050405020304" pitchFamily="18" charset="0"/>
                <a:cs typeface="Times New Roman" panose="02020603050405020304" pitchFamily="18" charset="0"/>
              </a:rPr>
              <a:t>(Z</a:t>
            </a:r>
            <a:r>
              <a:rPr lang="en-US" altLang="zh-CN" baseline="-25000" dirty="0" smtClean="0">
                <a:solidFill>
                  <a:srgbClr val="FF0000"/>
                </a:solidFill>
                <a:latin typeface="Times New Roman" panose="02020603050405020304" pitchFamily="18" charset="0"/>
                <a:cs typeface="Times New Roman" panose="02020603050405020304" pitchFamily="18" charset="0"/>
              </a:rPr>
              <a:t>4</a:t>
            </a:r>
            <a:r>
              <a:rPr lang="en-US" altLang="zh-CN" dirty="0" smtClean="0">
                <a:solidFill>
                  <a:srgbClr val="FF0000"/>
                </a:solidFill>
                <a:latin typeface="Times New Roman" panose="02020603050405020304" pitchFamily="18" charset="0"/>
                <a:cs typeface="Times New Roman" panose="02020603050405020304" pitchFamily="18" charset="0"/>
              </a:rPr>
              <a:t> is not a multiplicative group)</a:t>
            </a:r>
          </a:p>
          <a:p>
            <a:pPr>
              <a:lnSpc>
                <a:spcPct val="150000"/>
              </a:lnSpc>
            </a:pPr>
            <a:r>
              <a:rPr lang="en-US" altLang="zh-CN" dirty="0" smtClean="0">
                <a:solidFill>
                  <a:schemeClr val="tx1"/>
                </a:solidFill>
                <a:latin typeface="Times New Roman" panose="02020603050405020304" pitchFamily="18" charset="0"/>
                <a:cs typeface="Times New Roman" panose="02020603050405020304" pitchFamily="18" charset="0"/>
              </a:rPr>
              <a:t>                   Z</a:t>
            </a:r>
            <a:r>
              <a:rPr lang="en-US" altLang="zh-CN" baseline="-25000" dirty="0" smtClean="0">
                <a:solidFill>
                  <a:schemeClr val="tx1"/>
                </a:solidFill>
                <a:latin typeface="Times New Roman" panose="02020603050405020304" pitchFamily="18" charset="0"/>
                <a:cs typeface="Times New Roman" panose="02020603050405020304" pitchFamily="18" charset="0"/>
              </a:rPr>
              <a:t>5</a:t>
            </a:r>
            <a:r>
              <a:rPr lang="en-US" altLang="zh-CN" baseline="30000" dirty="0" smtClean="0">
                <a:solidFill>
                  <a:schemeClr val="tx1"/>
                </a:solidFill>
                <a:latin typeface="Times New Roman" panose="02020603050405020304" pitchFamily="18" charset="0"/>
                <a:cs typeface="Times New Roman" panose="02020603050405020304" pitchFamily="18" charset="0"/>
              </a:rPr>
              <a:t>*</a:t>
            </a:r>
            <a:r>
              <a:rPr lang="en-US" altLang="zh-CN" dirty="0" smtClean="0">
                <a:solidFill>
                  <a:schemeClr val="tx1"/>
                </a:solidFill>
                <a:latin typeface="Times New Roman" panose="02020603050405020304" pitchFamily="18" charset="0"/>
                <a:cs typeface="Times New Roman" panose="02020603050405020304" pitchFamily="18" charset="0"/>
              </a:rPr>
              <a:t>={1,2,3,4},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(1)=1,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(2)=4, </a:t>
            </a:r>
            <a:r>
              <a:rPr lang="en-US" altLang="zh-CN" dirty="0" err="1">
                <a:solidFill>
                  <a:schemeClr val="tx1"/>
                </a:solidFill>
                <a:latin typeface="Times New Roman" panose="02020603050405020304" pitchFamily="18" charset="0"/>
                <a:cs typeface="Times New Roman" panose="02020603050405020304" pitchFamily="18" charset="0"/>
              </a:rPr>
              <a:t>ord</a:t>
            </a:r>
            <a:r>
              <a:rPr lang="en-US" altLang="zh-CN" dirty="0">
                <a:solidFill>
                  <a:schemeClr val="tx1"/>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)=4,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(4)=2.</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34" y="5229200"/>
            <a:ext cx="5772150" cy="342900"/>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088" y="5949280"/>
            <a:ext cx="8534400" cy="381000"/>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040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38" y="5517232"/>
            <a:ext cx="8705850" cy="676275"/>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sp>
        <p:nvSpPr>
          <p:cNvPr id="17410" name="Rectangle 4"/>
          <p:cNvSpPr>
            <a:spLocks noGrp="1" noRot="1" noChangeArrowheads="1"/>
          </p:cNvSpPr>
          <p:nvPr>
            <p:ph type="title" idx="4294967295"/>
          </p:nvPr>
        </p:nvSpPr>
        <p:spPr>
          <a:xfrm>
            <a:off x="428596" y="428604"/>
            <a:ext cx="8358187" cy="825500"/>
          </a:xfrm>
        </p:spPr>
        <p:txBody>
          <a:bodyPr/>
          <a:lstStyle/>
          <a:p>
            <a:pPr algn="l" eaLnBrk="1" hangingPunct="1"/>
            <a:r>
              <a:rPr lang="en-US" altLang="zh-CN" sz="3000" dirty="0" smtClean="0">
                <a:ea typeface="黑体" pitchFamily="49" charset="-122"/>
              </a:rPr>
              <a:t>2.3 Group Theory II</a:t>
            </a:r>
            <a:endParaRPr lang="zh-CN" altLang="en-US" sz="3000" dirty="0" smtClean="0">
              <a:ea typeface="黑体" pitchFamily="49" charset="-122"/>
            </a:endParaRPr>
          </a:p>
        </p:txBody>
      </p:sp>
      <p:sp>
        <p:nvSpPr>
          <p:cNvPr id="17411" name="Rectangle 5"/>
          <p:cNvSpPr>
            <a:spLocks noGrp="1" noRot="1" noChangeArrowheads="1"/>
          </p:cNvSpPr>
          <p:nvPr>
            <p:ph type="body" idx="4294967295"/>
          </p:nvPr>
        </p:nvSpPr>
        <p:spPr>
          <a:xfrm>
            <a:off x="319410" y="1340768"/>
            <a:ext cx="8501062" cy="1872208"/>
          </a:xfrm>
        </p:spPr>
        <p:txBody>
          <a:bodyPr/>
          <a:lstStyle/>
          <a:p>
            <a:pPr eaLnBrk="1" hangingPunct="1">
              <a:lnSpc>
                <a:spcPct val="120000"/>
              </a:lnSpc>
            </a:pPr>
            <a:r>
              <a:rPr lang="en-US" altLang="zh-CN" sz="2200" dirty="0" smtClean="0">
                <a:solidFill>
                  <a:srgbClr val="3333FF"/>
                </a:solidFill>
                <a:latin typeface="Times New Roman" pitchFamily="18" charset="0"/>
                <a:cs typeface="Times New Roman" pitchFamily="18" charset="0"/>
              </a:rPr>
              <a:t> Cyclic Group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if there exists an element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in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such that the order of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is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Such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is called a primitive element, and G can be represented as </a:t>
            </a:r>
          </a:p>
          <a:p>
            <a:pPr eaLnBrk="1" hangingPunct="1">
              <a:lnSpc>
                <a:spcPct val="120000"/>
              </a:lnSpc>
              <a:buNone/>
            </a:pPr>
            <a:r>
              <a:rPr lang="en-US" altLang="zh-CN" sz="2200" dirty="0" smtClean="0">
                <a:solidFill>
                  <a:srgbClr val="3333FF"/>
                </a:solidFill>
                <a:latin typeface="Times New Roman" pitchFamily="18" charset="0"/>
                <a:cs typeface="Times New Roman" pitchFamily="18" charset="0"/>
              </a:rPr>
              <a:t>			</a:t>
            </a:r>
            <a:r>
              <a:rPr lang="en-US" altLang="zh-CN" sz="2200" i="1" dirty="0" smtClean="0">
                <a:solidFill>
                  <a:srgbClr val="3333FF"/>
                </a:solidFill>
                <a:latin typeface="Times New Roman" pitchFamily="18" charset="0"/>
                <a:cs typeface="Times New Roman" pitchFamily="18" charset="0"/>
              </a:rPr>
              <a:t>G</a:t>
            </a:r>
            <a:r>
              <a:rPr lang="en-US" altLang="zh-CN" sz="2200" dirty="0" smtClean="0">
                <a:solidFill>
                  <a:srgbClr val="3333FF"/>
                </a:solidFill>
                <a:latin typeface="Times New Roman" pitchFamily="18" charset="0"/>
                <a:cs typeface="Times New Roman" pitchFamily="18" charset="0"/>
              </a:rPr>
              <a:t> = {</a:t>
            </a:r>
            <a:r>
              <a:rPr lang="en-US" altLang="zh-CN" sz="2200" i="1" dirty="0" smtClean="0">
                <a:solidFill>
                  <a:srgbClr val="3333FF"/>
                </a:solidFill>
                <a:latin typeface="Times New Roman" pitchFamily="18" charset="0"/>
                <a:cs typeface="Times New Roman" pitchFamily="18" charset="0"/>
              </a:rPr>
              <a:t>g</a:t>
            </a:r>
            <a:r>
              <a:rPr lang="en-US" altLang="zh-CN" sz="2200" baseline="30000" dirty="0" smtClean="0">
                <a:solidFill>
                  <a:srgbClr val="3333FF"/>
                </a:solidFill>
                <a:latin typeface="Times New Roman" pitchFamily="18" charset="0"/>
                <a:cs typeface="Times New Roman" pitchFamily="18" charset="0"/>
              </a:rPr>
              <a:t>1</a:t>
            </a:r>
            <a:r>
              <a:rPr lang="en-US" altLang="zh-CN" sz="2200" dirty="0" smtClean="0">
                <a:solidFill>
                  <a:srgbClr val="3333FF"/>
                </a:solidFill>
                <a:latin typeface="Times New Roman" pitchFamily="18" charset="0"/>
                <a:cs typeface="Times New Roman" pitchFamily="18" charset="0"/>
              </a:rPr>
              <a:t>, </a:t>
            </a:r>
            <a:r>
              <a:rPr lang="en-US" altLang="zh-CN" sz="2200" i="1" dirty="0" smtClean="0">
                <a:solidFill>
                  <a:srgbClr val="3333FF"/>
                </a:solidFill>
                <a:latin typeface="Times New Roman" pitchFamily="18" charset="0"/>
                <a:cs typeface="Times New Roman" pitchFamily="18" charset="0"/>
              </a:rPr>
              <a:t>g</a:t>
            </a:r>
            <a:r>
              <a:rPr lang="en-US" altLang="zh-CN" sz="2200" baseline="30000" dirty="0" smtClean="0">
                <a:solidFill>
                  <a:srgbClr val="3333FF"/>
                </a:solidFill>
                <a:latin typeface="Times New Roman" pitchFamily="18" charset="0"/>
                <a:cs typeface="Times New Roman" pitchFamily="18" charset="0"/>
              </a:rPr>
              <a:t>2</a:t>
            </a:r>
            <a:r>
              <a:rPr lang="en-US" altLang="zh-CN" sz="2200" i="1" dirty="0" smtClean="0">
                <a:solidFill>
                  <a:srgbClr val="3333FF"/>
                </a:solidFill>
                <a:latin typeface="Times New Roman" pitchFamily="18" charset="0"/>
                <a:cs typeface="Times New Roman" pitchFamily="18" charset="0"/>
              </a:rPr>
              <a:t>,…, </a:t>
            </a:r>
            <a:r>
              <a:rPr lang="en-US" altLang="zh-CN" sz="2200" i="1" dirty="0" err="1" smtClean="0">
                <a:solidFill>
                  <a:srgbClr val="3333FF"/>
                </a:solidFill>
                <a:latin typeface="Times New Roman" pitchFamily="18" charset="0"/>
                <a:cs typeface="Times New Roman" pitchFamily="18" charset="0"/>
              </a:rPr>
              <a:t>g</a:t>
            </a:r>
            <a:r>
              <a:rPr lang="en-US" altLang="zh-CN" sz="2200" baseline="30000" dirty="0" err="1" smtClean="0">
                <a:solidFill>
                  <a:srgbClr val="3333FF"/>
                </a:solidFill>
                <a:latin typeface="Times New Roman" pitchFamily="18" charset="0"/>
                <a:cs typeface="Times New Roman" pitchFamily="18" charset="0"/>
              </a:rPr>
              <a:t>|</a:t>
            </a:r>
            <a:r>
              <a:rPr lang="en-US" altLang="zh-CN" sz="2200" i="1" baseline="30000" dirty="0" err="1" smtClean="0">
                <a:solidFill>
                  <a:srgbClr val="3333FF"/>
                </a:solidFill>
                <a:latin typeface="Times New Roman" pitchFamily="18" charset="0"/>
                <a:cs typeface="Times New Roman" pitchFamily="18" charset="0"/>
              </a:rPr>
              <a:t>G</a:t>
            </a:r>
            <a:r>
              <a:rPr lang="en-US" altLang="zh-CN" sz="2200" baseline="30000" dirty="0" smtClean="0">
                <a:solidFill>
                  <a:srgbClr val="3333FF"/>
                </a:solidFill>
                <a:latin typeface="Times New Roman" pitchFamily="18" charset="0"/>
                <a:cs typeface="Times New Roman" pitchFamily="18" charset="0"/>
              </a:rPr>
              <a:t>|-1</a:t>
            </a:r>
            <a:r>
              <a:rPr lang="en-US" altLang="zh-CN" sz="2200" i="1" dirty="0" smtClean="0">
                <a:solidFill>
                  <a:srgbClr val="3333FF"/>
                </a:solidFill>
                <a:latin typeface="Times New Roman" pitchFamily="18" charset="0"/>
                <a:cs typeface="Times New Roman" pitchFamily="18" charset="0"/>
              </a:rPr>
              <a:t> , </a:t>
            </a:r>
            <a:r>
              <a:rPr lang="en-US" altLang="zh-CN" sz="2200" i="1" dirty="0" err="1" smtClean="0">
                <a:solidFill>
                  <a:srgbClr val="3333FF"/>
                </a:solidFill>
                <a:latin typeface="Times New Roman" pitchFamily="18" charset="0"/>
                <a:cs typeface="Times New Roman" pitchFamily="18" charset="0"/>
              </a:rPr>
              <a:t>g</a:t>
            </a:r>
            <a:r>
              <a:rPr lang="en-US" altLang="zh-CN" sz="2200" baseline="30000" dirty="0" err="1" smtClean="0">
                <a:solidFill>
                  <a:srgbClr val="3333FF"/>
                </a:solidFill>
                <a:latin typeface="Times New Roman" pitchFamily="18" charset="0"/>
                <a:cs typeface="Times New Roman" pitchFamily="18" charset="0"/>
              </a:rPr>
              <a:t>|</a:t>
            </a:r>
            <a:r>
              <a:rPr lang="en-US" altLang="zh-CN" sz="2200" i="1" baseline="30000" dirty="0" err="1" smtClean="0">
                <a:solidFill>
                  <a:srgbClr val="3333FF"/>
                </a:solidFill>
                <a:latin typeface="Times New Roman" pitchFamily="18" charset="0"/>
                <a:cs typeface="Times New Roman" pitchFamily="18" charset="0"/>
              </a:rPr>
              <a:t>G</a:t>
            </a:r>
            <a:r>
              <a:rPr lang="en-US" altLang="zh-CN" sz="2200" baseline="30000" dirty="0" smtClean="0">
                <a:solidFill>
                  <a:srgbClr val="3333FF"/>
                </a:solidFill>
                <a:latin typeface="Times New Roman" pitchFamily="18" charset="0"/>
                <a:cs typeface="Times New Roman" pitchFamily="18" charset="0"/>
              </a:rPr>
              <a:t>|</a:t>
            </a:r>
            <a:r>
              <a:rPr lang="en-US" altLang="zh-CN" sz="2200" i="1" dirty="0" smtClean="0">
                <a:solidFill>
                  <a:srgbClr val="3333FF"/>
                </a:solidFill>
                <a:latin typeface="Times New Roman" pitchFamily="18" charset="0"/>
                <a:cs typeface="Times New Roman" pitchFamily="18" charset="0"/>
              </a:rPr>
              <a:t>=</a:t>
            </a:r>
            <a:r>
              <a:rPr lang="en-US" altLang="zh-CN" sz="2200" dirty="0" smtClean="0">
                <a:solidFill>
                  <a:srgbClr val="3333FF"/>
                </a:solidFill>
                <a:latin typeface="Times New Roman" pitchFamily="18" charset="0"/>
                <a:cs typeface="Times New Roman" pitchFamily="18" charset="0"/>
              </a:rPr>
              <a:t>1}=</a:t>
            </a:r>
            <a:r>
              <a:rPr lang="en-US" altLang="zh-CN" sz="2200" dirty="0" smtClean="0">
                <a:solidFill>
                  <a:srgbClr val="FF0000"/>
                </a:solidFill>
              </a:rPr>
              <a:t>&lt;</a:t>
            </a:r>
            <a:r>
              <a:rPr lang="en-US" altLang="zh-CN" sz="2200" i="1" dirty="0" smtClean="0">
                <a:solidFill>
                  <a:srgbClr val="FF0000"/>
                </a:solidFill>
              </a:rPr>
              <a:t>g</a:t>
            </a:r>
            <a:r>
              <a:rPr lang="en-US" altLang="zh-CN" sz="2200" dirty="0" smtClean="0">
                <a:solidFill>
                  <a:srgbClr val="FF0000"/>
                </a:solidFill>
              </a:rPr>
              <a:t>&gt;</a:t>
            </a:r>
          </a:p>
        </p:txBody>
      </p:sp>
      <p:sp>
        <p:nvSpPr>
          <p:cNvPr id="17412" name="Slide Number Placeholder 3"/>
          <p:cNvSpPr>
            <a:spLocks noGrp="1"/>
          </p:cNvSpPr>
          <p:nvPr>
            <p:ph type="sldNum" sz="quarter" idx="12"/>
          </p:nvPr>
        </p:nvSpPr>
        <p:spPr>
          <a:noFill/>
        </p:spPr>
        <p:txBody>
          <a:bodyPr/>
          <a:lstStyle/>
          <a:p>
            <a:fld id="{DEB0FD08-2794-418F-9D68-194277672B9B}" type="slidenum">
              <a:rPr lang="en-US" altLang="zh-CN" smtClean="0"/>
              <a:pPr/>
              <a:t>21</a:t>
            </a:fld>
            <a:endParaRPr lang="en-US" altLang="zh-CN" smtClean="0"/>
          </a:p>
        </p:txBody>
      </p:sp>
      <p:cxnSp>
        <p:nvCxnSpPr>
          <p:cNvPr id="12" name="直接连接符 11"/>
          <p:cNvCxnSpPr/>
          <p:nvPr/>
        </p:nvCxnSpPr>
        <p:spPr bwMode="auto">
          <a:xfrm>
            <a:off x="320490" y="3139380"/>
            <a:ext cx="8643998" cy="1588"/>
          </a:xfrm>
          <a:prstGeom prst="line">
            <a:avLst/>
          </a:prstGeom>
          <a:solidFill>
            <a:schemeClr val="accent1"/>
          </a:solidFill>
          <a:ln w="9525" cap="flat" cmpd="sng" algn="ctr">
            <a:solidFill>
              <a:srgbClr val="00B050"/>
            </a:solidFill>
            <a:prstDash val="solid"/>
            <a:round/>
            <a:headEnd type="none" w="med" len="med"/>
            <a:tailEnd type="none" w="med" len="med"/>
          </a:ln>
          <a:effectLst/>
        </p:spPr>
      </p:cxnSp>
      <p:cxnSp>
        <p:nvCxnSpPr>
          <p:cNvPr id="20" name="直接连接符 19"/>
          <p:cNvCxnSpPr/>
          <p:nvPr/>
        </p:nvCxnSpPr>
        <p:spPr bwMode="auto">
          <a:xfrm>
            <a:off x="857224" y="1772816"/>
            <a:ext cx="1914576" cy="1588"/>
          </a:xfrm>
          <a:prstGeom prst="line">
            <a:avLst/>
          </a:prstGeom>
          <a:solidFill>
            <a:schemeClr val="accent1"/>
          </a:solidFill>
          <a:ln w="9525" cap="flat" cmpd="sng" algn="ctr">
            <a:solidFill>
              <a:srgbClr val="FF3300"/>
            </a:solidFill>
            <a:prstDash val="solid"/>
            <a:round/>
            <a:headEnd type="none" w="med" len="med"/>
            <a:tailEnd type="none" w="med" len="med"/>
          </a:ln>
          <a:effectLst/>
        </p:spPr>
      </p:cxnSp>
      <p:cxnSp>
        <p:nvCxnSpPr>
          <p:cNvPr id="21" name="直接连接符 20"/>
          <p:cNvCxnSpPr/>
          <p:nvPr/>
        </p:nvCxnSpPr>
        <p:spPr bwMode="auto">
          <a:xfrm>
            <a:off x="2915816" y="2204864"/>
            <a:ext cx="3038455" cy="0"/>
          </a:xfrm>
          <a:prstGeom prst="line">
            <a:avLst/>
          </a:prstGeom>
          <a:solidFill>
            <a:schemeClr val="accent1"/>
          </a:solidFill>
          <a:ln w="9525" cap="flat" cmpd="sng" algn="ctr">
            <a:solidFill>
              <a:srgbClr val="FF3300"/>
            </a:solidFill>
            <a:prstDash val="solid"/>
            <a:round/>
            <a:headEnd type="none" w="med" len="med"/>
            <a:tailEnd type="none" w="med" len="med"/>
          </a:ln>
          <a:effectLst/>
        </p:spPr>
      </p:cxnSp>
      <p:cxnSp>
        <p:nvCxnSpPr>
          <p:cNvPr id="23" name="直接连接符 22"/>
          <p:cNvCxnSpPr/>
          <p:nvPr/>
        </p:nvCxnSpPr>
        <p:spPr bwMode="auto">
          <a:xfrm>
            <a:off x="2428860" y="6163716"/>
            <a:ext cx="2431172" cy="0"/>
          </a:xfrm>
          <a:prstGeom prst="line">
            <a:avLst/>
          </a:prstGeom>
          <a:solidFill>
            <a:schemeClr val="accent1"/>
          </a:solidFill>
          <a:ln w="9525" cap="flat" cmpd="sng" algn="ctr">
            <a:solidFill>
              <a:srgbClr val="FF3300"/>
            </a:solidFill>
            <a:prstDash val="solid"/>
            <a:round/>
            <a:headEnd type="none" w="med" len="med"/>
            <a:tailEnd type="none" w="med" len="med"/>
          </a:ln>
          <a:effectLst/>
        </p:spPr>
      </p:cxnSp>
      <p:sp>
        <p:nvSpPr>
          <p:cNvPr id="2" name="TextBox 1"/>
          <p:cNvSpPr txBox="1"/>
          <p:nvPr/>
        </p:nvSpPr>
        <p:spPr>
          <a:xfrm>
            <a:off x="251520" y="4973106"/>
            <a:ext cx="8211950" cy="400110"/>
          </a:xfrm>
          <a:prstGeom prst="rect">
            <a:avLst/>
          </a:prstGeom>
          <a:noFill/>
        </p:spPr>
        <p:txBody>
          <a:bodyPr wrap="square" rtlCol="0">
            <a:spAutoFit/>
          </a:bodyPr>
          <a:lstStyle/>
          <a:p>
            <a:r>
              <a:rPr lang="en-US" altLang="zh-CN" dirty="0" smtClean="0">
                <a:solidFill>
                  <a:srgbClr val="3333FF"/>
                </a:solidFill>
              </a:rPr>
              <a:t>A quick method to verify whether an element is a primitive element:</a:t>
            </a:r>
            <a:endParaRPr lang="zh-CN" altLang="en-US" dirty="0">
              <a:solidFill>
                <a:srgbClr val="3333FF"/>
              </a:solidFill>
            </a:endParaRPr>
          </a:p>
        </p:txBody>
      </p:sp>
      <p:sp>
        <p:nvSpPr>
          <p:cNvPr id="13" name="圆角矩形 12"/>
          <p:cNvSpPr/>
          <p:nvPr/>
        </p:nvSpPr>
        <p:spPr>
          <a:xfrm>
            <a:off x="395536" y="3933056"/>
            <a:ext cx="8496944" cy="864096"/>
          </a:xfrm>
          <a:prstGeom prst="round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smtClean="0">
                <a:solidFill>
                  <a:srgbClr val="FF00FF"/>
                </a:solidFill>
                <a:latin typeface="Times New Roman" panose="02020603050405020304" pitchFamily="18" charset="0"/>
                <a:cs typeface="Times New Roman" panose="02020603050405020304" pitchFamily="18" charset="0"/>
              </a:rPr>
              <a:t>Examples:</a:t>
            </a:r>
            <a:r>
              <a:rPr lang="en-US" altLang="zh-CN" dirty="0" smtClean="0">
                <a:solidFill>
                  <a:schemeClr val="tx1"/>
                </a:solidFill>
                <a:latin typeface="Times New Roman" panose="02020603050405020304" pitchFamily="18" charset="0"/>
                <a:cs typeface="Times New Roman" panose="02020603050405020304" pitchFamily="18" charset="0"/>
              </a:rPr>
              <a:t> Z</a:t>
            </a:r>
            <a:r>
              <a:rPr lang="en-US" altLang="zh-CN" baseline="-25000" dirty="0" smtClean="0">
                <a:solidFill>
                  <a:schemeClr val="tx1"/>
                </a:solidFill>
                <a:latin typeface="Times New Roman" panose="02020603050405020304" pitchFamily="18" charset="0"/>
                <a:cs typeface="Times New Roman" panose="02020603050405020304" pitchFamily="18" charset="0"/>
              </a:rPr>
              <a:t>5</a:t>
            </a:r>
            <a:r>
              <a:rPr lang="en-US" altLang="zh-CN" baseline="30000" dirty="0" smtClean="0">
                <a:solidFill>
                  <a:schemeClr val="tx1"/>
                </a:solidFill>
                <a:latin typeface="Times New Roman" panose="02020603050405020304" pitchFamily="18" charset="0"/>
                <a:cs typeface="Times New Roman" panose="02020603050405020304" pitchFamily="18" charset="0"/>
              </a:rPr>
              <a:t>*</a:t>
            </a:r>
            <a:r>
              <a:rPr lang="en-US" altLang="zh-CN" dirty="0" smtClean="0">
                <a:solidFill>
                  <a:schemeClr val="tx1"/>
                </a:solidFill>
                <a:latin typeface="Times New Roman" panose="02020603050405020304" pitchFamily="18" charset="0"/>
                <a:cs typeface="Times New Roman" panose="02020603050405020304" pitchFamily="18" charset="0"/>
              </a:rPr>
              <a:t>={1,2,3,4},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(1)=1,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(2)=4, </a:t>
            </a:r>
            <a:r>
              <a:rPr lang="en-US" altLang="zh-CN" dirty="0" err="1">
                <a:solidFill>
                  <a:schemeClr val="tx1"/>
                </a:solidFill>
                <a:latin typeface="Times New Roman" panose="02020603050405020304" pitchFamily="18" charset="0"/>
                <a:cs typeface="Times New Roman" panose="02020603050405020304" pitchFamily="18" charset="0"/>
              </a:rPr>
              <a:t>ord</a:t>
            </a:r>
            <a:r>
              <a:rPr lang="en-US" altLang="zh-CN" dirty="0">
                <a:solidFill>
                  <a:schemeClr val="tx1"/>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)=4, </a:t>
            </a:r>
            <a:r>
              <a:rPr lang="en-US" altLang="zh-CN" dirty="0" err="1" smtClean="0">
                <a:solidFill>
                  <a:schemeClr val="tx1"/>
                </a:solidFill>
                <a:latin typeface="Times New Roman" panose="02020603050405020304" pitchFamily="18" charset="0"/>
                <a:cs typeface="Times New Roman" panose="02020603050405020304" pitchFamily="18" charset="0"/>
              </a:rPr>
              <a:t>ord</a:t>
            </a:r>
            <a:r>
              <a:rPr lang="en-US" altLang="zh-CN" dirty="0" smtClean="0">
                <a:solidFill>
                  <a:schemeClr val="tx1"/>
                </a:solidFill>
                <a:latin typeface="Times New Roman" panose="02020603050405020304" pitchFamily="18" charset="0"/>
                <a:cs typeface="Times New Roman" panose="02020603050405020304" pitchFamily="18" charset="0"/>
              </a:rPr>
              <a:t>(4)=2;</a:t>
            </a:r>
          </a:p>
          <a:p>
            <a:pPr>
              <a:lnSpc>
                <a:spcPct val="150000"/>
              </a:lnSpc>
            </a:pPr>
            <a:r>
              <a:rPr lang="en-US" altLang="zh-CN" dirty="0" smtClean="0">
                <a:solidFill>
                  <a:schemeClr val="tx1"/>
                </a:solidFill>
                <a:latin typeface="Times New Roman" panose="02020603050405020304" pitchFamily="18" charset="0"/>
                <a:cs typeface="Times New Roman" panose="02020603050405020304" pitchFamily="18" charset="0"/>
              </a:rPr>
              <a:t>  Z</a:t>
            </a:r>
            <a:r>
              <a:rPr lang="en-US" altLang="zh-CN" baseline="-25000" dirty="0" smtClean="0">
                <a:solidFill>
                  <a:schemeClr val="tx1"/>
                </a:solidFill>
                <a:latin typeface="Times New Roman" panose="02020603050405020304" pitchFamily="18" charset="0"/>
                <a:cs typeface="Times New Roman" panose="02020603050405020304" pitchFamily="18" charset="0"/>
              </a:rPr>
              <a:t>5</a:t>
            </a:r>
            <a:r>
              <a:rPr lang="en-US" altLang="zh-CN" baseline="30000" dirty="0" smtClean="0">
                <a:solidFill>
                  <a:schemeClr val="tx1"/>
                </a:solidFill>
                <a:latin typeface="Times New Roman" panose="02020603050405020304" pitchFamily="18" charset="0"/>
                <a:cs typeface="Times New Roman" panose="02020603050405020304" pitchFamily="18" charset="0"/>
              </a:rPr>
              <a:t>*</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b="1" dirty="0" smtClean="0">
                <a:solidFill>
                  <a:srgbClr val="FF0000"/>
                </a:solidFill>
                <a:latin typeface="Times New Roman" panose="02020603050405020304" pitchFamily="18" charset="0"/>
                <a:cs typeface="Times New Roman" panose="02020603050405020304" pitchFamily="18" charset="0"/>
              </a:rPr>
              <a:t>=&lt;2&gt; = &lt;3&gt;</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b="1" dirty="0" smtClean="0">
                <a:solidFill>
                  <a:srgbClr val="FF0000"/>
                </a:solidFill>
                <a:latin typeface="Times New Roman" panose="02020603050405020304" pitchFamily="18" charset="0"/>
                <a:cs typeface="Times New Roman" panose="02020603050405020304" pitchFamily="18" charset="0"/>
              </a:rPr>
              <a:t>3</a:t>
            </a:r>
            <a:r>
              <a:rPr lang="en-US" altLang="zh-CN" b="1" baseline="30000" dirty="0" smtClean="0">
                <a:solidFill>
                  <a:srgbClr val="FF0000"/>
                </a:solidFill>
                <a:latin typeface="Times New Roman" panose="02020603050405020304" pitchFamily="18" charset="0"/>
                <a:cs typeface="Times New Roman" panose="02020603050405020304" pitchFamily="18" charset="0"/>
              </a:rPr>
              <a:t>1</a:t>
            </a:r>
            <a:r>
              <a:rPr lang="en-US" altLang="zh-CN" dirty="0" smtClean="0">
                <a:solidFill>
                  <a:schemeClr val="tx1"/>
                </a:solidFill>
                <a:latin typeface="Times New Roman" panose="02020603050405020304" pitchFamily="18" charset="0"/>
                <a:cs typeface="Times New Roman" panose="02020603050405020304" pitchFamily="18" charset="0"/>
              </a:rPr>
              <a:t> (mod5) =</a:t>
            </a:r>
            <a:r>
              <a:rPr lang="en-US" altLang="zh-CN" b="1" dirty="0" smtClean="0">
                <a:solidFill>
                  <a:srgbClr val="3333FF"/>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b="1" dirty="0" smtClean="0">
                <a:solidFill>
                  <a:srgbClr val="FF0000"/>
                </a:solidFill>
                <a:latin typeface="Times New Roman" panose="02020603050405020304" pitchFamily="18" charset="0"/>
                <a:cs typeface="Times New Roman" panose="02020603050405020304" pitchFamily="18" charset="0"/>
              </a:rPr>
              <a:t>3</a:t>
            </a:r>
            <a:r>
              <a:rPr lang="en-US" altLang="zh-CN" b="1" baseline="30000" dirty="0" smtClean="0">
                <a:solidFill>
                  <a:srgbClr val="FF0000"/>
                </a:solidFill>
                <a:latin typeface="Times New Roman" panose="02020603050405020304" pitchFamily="18" charset="0"/>
                <a:cs typeface="Times New Roman" panose="02020603050405020304" pitchFamily="18" charset="0"/>
              </a:rPr>
              <a:t>2</a:t>
            </a:r>
            <a:r>
              <a:rPr lang="en-US" altLang="zh-CN" dirty="0" smtClean="0">
                <a:solidFill>
                  <a:schemeClr val="tx1"/>
                </a:solidFill>
                <a:latin typeface="Times New Roman" panose="02020603050405020304" pitchFamily="18" charset="0"/>
                <a:cs typeface="Times New Roman" panose="02020603050405020304" pitchFamily="18" charset="0"/>
              </a:rPr>
              <a:t> (mod5)=</a:t>
            </a:r>
            <a:r>
              <a:rPr lang="en-US" altLang="zh-CN" b="1" dirty="0" smtClean="0">
                <a:solidFill>
                  <a:srgbClr val="3333FF"/>
                </a:solidFill>
                <a:latin typeface="Times New Roman" panose="02020603050405020304" pitchFamily="18" charset="0"/>
                <a:cs typeface="Times New Roman" panose="02020603050405020304" pitchFamily="18" charset="0"/>
              </a:rPr>
              <a:t>4</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b="1" dirty="0" smtClean="0">
                <a:solidFill>
                  <a:srgbClr val="FF0000"/>
                </a:solidFill>
                <a:latin typeface="Times New Roman" panose="02020603050405020304" pitchFamily="18" charset="0"/>
                <a:cs typeface="Times New Roman" panose="02020603050405020304" pitchFamily="18" charset="0"/>
              </a:rPr>
              <a:t>3</a:t>
            </a:r>
            <a:r>
              <a:rPr lang="en-US" altLang="zh-CN" b="1" baseline="30000" dirty="0" smtClean="0">
                <a:solidFill>
                  <a:srgbClr val="FF0000"/>
                </a:solidFill>
                <a:latin typeface="Times New Roman" panose="02020603050405020304" pitchFamily="18" charset="0"/>
                <a:cs typeface="Times New Roman" panose="02020603050405020304" pitchFamily="18" charset="0"/>
              </a:rPr>
              <a:t>3</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mod5) </a:t>
            </a:r>
            <a:r>
              <a:rPr lang="en-US" altLang="zh-CN"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solidFill>
                  <a:srgbClr val="3333FF"/>
                </a:solidFill>
                <a:latin typeface="Times New Roman" panose="02020603050405020304" pitchFamily="18" charset="0"/>
                <a:cs typeface="Times New Roman" panose="02020603050405020304" pitchFamily="18" charset="0"/>
              </a:rPr>
              <a:t>2</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b="1" dirty="0" smtClean="0">
                <a:solidFill>
                  <a:srgbClr val="FF0000"/>
                </a:solidFill>
                <a:latin typeface="Times New Roman" panose="02020603050405020304" pitchFamily="18" charset="0"/>
                <a:cs typeface="Times New Roman" panose="02020603050405020304" pitchFamily="18" charset="0"/>
              </a:rPr>
              <a:t>3</a:t>
            </a:r>
            <a:r>
              <a:rPr lang="en-US" altLang="zh-CN" b="1" baseline="30000" dirty="0" smtClean="0">
                <a:solidFill>
                  <a:srgbClr val="FF0000"/>
                </a:solidFill>
                <a:latin typeface="Times New Roman" panose="02020603050405020304" pitchFamily="18" charset="0"/>
                <a:cs typeface="Times New Roman" panose="02020603050405020304" pitchFamily="18" charset="0"/>
              </a:rPr>
              <a:t>4</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(mod5) </a:t>
            </a:r>
            <a:r>
              <a:rPr lang="en-US" altLang="zh-CN" dirty="0" smtClean="0">
                <a:solidFill>
                  <a:schemeClr val="tx1"/>
                </a:solidFill>
                <a:latin typeface="Times New Roman" panose="02020603050405020304" pitchFamily="18" charset="0"/>
                <a:cs typeface="Times New Roman" panose="02020603050405020304" pitchFamily="18" charset="0"/>
              </a:rPr>
              <a:t>=</a:t>
            </a:r>
            <a:r>
              <a:rPr lang="en-US" altLang="zh-CN" b="1" dirty="0" smtClean="0">
                <a:solidFill>
                  <a:srgbClr val="3333FF"/>
                </a:solidFill>
                <a:latin typeface="Times New Roman" panose="02020603050405020304" pitchFamily="18" charset="0"/>
                <a:cs typeface="Times New Roman" panose="02020603050405020304" pitchFamily="18" charset="0"/>
              </a:rPr>
              <a:t>1</a:t>
            </a:r>
            <a:endParaRPr lang="zh-CN" altLang="en-US" b="1" dirty="0">
              <a:solidFill>
                <a:srgbClr val="3333FF"/>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26" y="3393182"/>
            <a:ext cx="5695950" cy="323850"/>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24475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p>
          <a:p>
            <a:pPr lvl="1" eaLnBrk="1" hangingPunct="1">
              <a:lnSpc>
                <a:spcPct val="120000"/>
              </a:lnSpc>
            </a:pPr>
            <a:r>
              <a:rPr lang="en-US" altLang="zh-CN" sz="2000" dirty="0">
                <a:solidFill>
                  <a:srgbClr val="3333FF"/>
                </a:solidFill>
              </a:rPr>
              <a:t>Euclidean  </a:t>
            </a:r>
            <a:r>
              <a:rPr lang="en-US" altLang="zh-CN" sz="2000" dirty="0" smtClean="0">
                <a:solidFill>
                  <a:srgbClr val="3333FF"/>
                </a:solidFill>
              </a:rPr>
              <a:t>Algorithms</a:t>
            </a:r>
          </a:p>
          <a:p>
            <a:pPr lvl="1" eaLnBrk="1" hangingPunct="1">
              <a:lnSpc>
                <a:spcPct val="120000"/>
              </a:lnSpc>
            </a:pPr>
            <a:r>
              <a:rPr lang="en-US" altLang="zh-CN" sz="2000" dirty="0" smtClean="0">
                <a:solidFill>
                  <a:srgbClr val="3333FF"/>
                </a:solidFill>
              </a:rPr>
              <a:t>The Chinese </a:t>
            </a:r>
            <a:r>
              <a:rPr lang="en-US" altLang="zh-CN" sz="2000" dirty="0">
                <a:solidFill>
                  <a:srgbClr val="3333FF"/>
                </a:solidFill>
              </a:rPr>
              <a:t>Remainder Theorem</a:t>
            </a:r>
          </a:p>
          <a:p>
            <a:pPr lvl="1" eaLnBrk="1" hangingPunct="1">
              <a:lnSpc>
                <a:spcPct val="120000"/>
              </a:lnSpc>
            </a:pPr>
            <a:r>
              <a:rPr lang="en-US" altLang="zh-CN" sz="2000" dirty="0">
                <a:solidFill>
                  <a:srgbClr val="3333FF"/>
                </a:solidFill>
              </a:rPr>
              <a:t>Group Theory </a:t>
            </a:r>
            <a:r>
              <a:rPr lang="en-US" altLang="zh-CN" sz="2000" dirty="0" smtClean="0">
                <a:solidFill>
                  <a:srgbClr val="3333FF"/>
                </a:solidFill>
              </a:rPr>
              <a:t>II</a:t>
            </a:r>
          </a:p>
          <a:p>
            <a:pPr eaLnBrk="1" hangingPunct="1">
              <a:lnSpc>
                <a:spcPct val="120000"/>
              </a:lnSpc>
            </a:pPr>
            <a:r>
              <a:rPr lang="en-US" altLang="zh-CN" sz="2400" dirty="0" smtClean="0">
                <a:solidFill>
                  <a:srgbClr val="000000"/>
                </a:solidFill>
              </a:rPr>
              <a:t>3. The </a:t>
            </a:r>
            <a:r>
              <a:rPr lang="en-US" altLang="zh-CN" sz="2400" dirty="0">
                <a:solidFill>
                  <a:srgbClr val="000000"/>
                </a:solidFill>
              </a:rPr>
              <a:t>RSA </a:t>
            </a:r>
            <a:r>
              <a:rPr lang="en-US" altLang="zh-CN" sz="2400" dirty="0" smtClean="0">
                <a:solidFill>
                  <a:srgbClr val="000000"/>
                </a:solidFill>
              </a:rPr>
              <a:t>Cryptosystem</a:t>
            </a:r>
            <a:endParaRPr lang="en-US" altLang="zh-CN" sz="2400" dirty="0" smtClean="0">
              <a:solidFill>
                <a:srgbClr val="3333FF"/>
              </a:solidFill>
            </a:endParaRP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Attacks on RSA</a:t>
            </a:r>
          </a:p>
          <a:p>
            <a:pPr eaLnBrk="1" hangingPunct="1">
              <a:lnSpc>
                <a:spcPct val="120000"/>
              </a:lnSpc>
            </a:pPr>
            <a:r>
              <a:rPr lang="en-US" altLang="zh-CN" sz="2400" dirty="0" smtClean="0">
                <a:solidFill>
                  <a:srgbClr val="000000"/>
                </a:solidFill>
              </a:rPr>
              <a:t>6. The Rabin Cryptosystem</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22</a:t>
            </a:fld>
            <a:endParaRPr lang="en-US" altLang="zh-CN" smtClean="0">
              <a:solidFill>
                <a:schemeClr val="tx1"/>
              </a:solidFill>
              <a:ea typeface="宋体" charset="-122"/>
            </a:endParaRPr>
          </a:p>
        </p:txBody>
      </p:sp>
    </p:spTree>
    <p:extLst>
      <p:ext uri="{BB962C8B-B14F-4D97-AF65-F5344CB8AC3E}">
        <p14:creationId xmlns:p14="http://schemas.microsoft.com/office/powerpoint/2010/main" val="3324054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6387">
                                            <p:txEl>
                                              <p:pRg st="6" end="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23</a:t>
            </a:fld>
            <a:endParaRPr lang="zh-CN" altLang="en-US" dirty="0"/>
          </a:p>
        </p:txBody>
      </p:sp>
      <p:sp>
        <p:nvSpPr>
          <p:cNvPr id="4" name="标题 3"/>
          <p:cNvSpPr>
            <a:spLocks noGrp="1"/>
          </p:cNvSpPr>
          <p:nvPr>
            <p:ph type="title"/>
          </p:nvPr>
        </p:nvSpPr>
        <p:spPr/>
        <p:txBody>
          <a:bodyPr>
            <a:normAutofit/>
          </a:bodyPr>
          <a:lstStyle/>
          <a:p>
            <a:r>
              <a:rPr lang="en-US" altLang="zh-CN" dirty="0" smtClean="0"/>
              <a:t>Introduction to RSA</a:t>
            </a:r>
            <a:endParaRPr lang="zh-CN" altLang="en-US" dirty="0"/>
          </a:p>
        </p:txBody>
      </p:sp>
      <p:sp>
        <p:nvSpPr>
          <p:cNvPr id="18" name="内容占位符 17"/>
          <p:cNvSpPr>
            <a:spLocks noGrp="1"/>
          </p:cNvSpPr>
          <p:nvPr>
            <p:ph idx="1"/>
          </p:nvPr>
        </p:nvSpPr>
        <p:spPr>
          <a:xfrm>
            <a:off x="0" y="1052736"/>
            <a:ext cx="9144000" cy="5661248"/>
          </a:xfrm>
        </p:spPr>
        <p:txBody>
          <a:bodyPr>
            <a:noAutofit/>
          </a:bodyPr>
          <a:lstStyle/>
          <a:p>
            <a:pPr>
              <a:lnSpc>
                <a:spcPct val="150000"/>
              </a:lnSpc>
            </a:pPr>
            <a:r>
              <a:rPr lang="en-US" altLang="zh-CN" sz="3000" dirty="0" smtClean="0">
                <a:solidFill>
                  <a:srgbClr val="0000FF"/>
                </a:solidFill>
              </a:rPr>
              <a:t>Background of RSA cryptosystem</a:t>
            </a:r>
          </a:p>
          <a:p>
            <a:pPr lvl="1">
              <a:lnSpc>
                <a:spcPct val="150000"/>
              </a:lnSpc>
            </a:pPr>
            <a:r>
              <a:rPr lang="en-US" altLang="zh-CN" sz="2600" dirty="0" smtClean="0"/>
              <a:t>1977, </a:t>
            </a:r>
            <a:r>
              <a:rPr lang="en-US" altLang="zh-CN" sz="2600" dirty="0" err="1" smtClean="0"/>
              <a:t>Rivest</a:t>
            </a:r>
            <a:r>
              <a:rPr lang="en-US" altLang="zh-CN" sz="2600" dirty="0" smtClean="0"/>
              <a:t>, Shamir and </a:t>
            </a:r>
            <a:r>
              <a:rPr lang="en-US" altLang="zh-CN" sz="2600" dirty="0" err="1" smtClean="0"/>
              <a:t>Adleman</a:t>
            </a:r>
            <a:r>
              <a:rPr lang="en-US" altLang="zh-CN" sz="2600" dirty="0" smtClean="0"/>
              <a:t>, MIT</a:t>
            </a:r>
            <a:endParaRPr lang="en-US" altLang="zh-CN" sz="2600" dirty="0" smtClean="0">
              <a:solidFill>
                <a:srgbClr val="FF0000"/>
              </a:solidFill>
            </a:endParaRPr>
          </a:p>
          <a:p>
            <a:pPr>
              <a:lnSpc>
                <a:spcPct val="150000"/>
              </a:lnSpc>
            </a:pPr>
            <a:r>
              <a:rPr lang="en-US" altLang="zh-CN" sz="3000" dirty="0" smtClean="0">
                <a:solidFill>
                  <a:srgbClr val="0000FF"/>
                </a:solidFill>
              </a:rPr>
              <a:t>Contributions: </a:t>
            </a:r>
          </a:p>
          <a:p>
            <a:pPr lvl="1">
              <a:lnSpc>
                <a:spcPct val="150000"/>
              </a:lnSpc>
            </a:pPr>
            <a:r>
              <a:rPr lang="en-US" altLang="zh-CN" sz="2600" dirty="0" smtClean="0">
                <a:solidFill>
                  <a:srgbClr val="FF0000"/>
                </a:solidFill>
              </a:rPr>
              <a:t>RSA is the first practical PKC (</a:t>
            </a:r>
            <a:r>
              <a:rPr lang="en-US" altLang="zh-CN" sz="2000" dirty="0" smtClean="0">
                <a:solidFill>
                  <a:srgbClr val="FF0000"/>
                </a:solidFill>
              </a:rPr>
              <a:t>public-key cryptosystem</a:t>
            </a:r>
            <a:r>
              <a:rPr lang="en-US" altLang="zh-CN" sz="2600" dirty="0" smtClean="0">
                <a:solidFill>
                  <a:srgbClr val="FF0000"/>
                </a:solidFill>
              </a:rPr>
              <a:t>)</a:t>
            </a:r>
          </a:p>
          <a:p>
            <a:pPr lvl="2">
              <a:lnSpc>
                <a:spcPct val="150000"/>
              </a:lnSpc>
            </a:pPr>
            <a:r>
              <a:rPr lang="en-US" altLang="zh-CN" dirty="0" smtClean="0"/>
              <a:t>Encryptions &amp; Signatures</a:t>
            </a:r>
          </a:p>
          <a:p>
            <a:pPr lvl="1">
              <a:lnSpc>
                <a:spcPct val="150000"/>
              </a:lnSpc>
            </a:pPr>
            <a:r>
              <a:rPr lang="en-US" altLang="zh-CN" sz="2400" dirty="0" smtClean="0">
                <a:solidFill>
                  <a:srgbClr val="FF00FF"/>
                </a:solidFill>
              </a:rPr>
              <a:t>Certificate authority (CA), SSL, E-commerce, E-government</a:t>
            </a:r>
          </a:p>
          <a:p>
            <a:pPr>
              <a:lnSpc>
                <a:spcPct val="150000"/>
              </a:lnSpc>
            </a:pPr>
            <a:r>
              <a:rPr lang="en-US" altLang="zh-CN" sz="3000" dirty="0" smtClean="0">
                <a:solidFill>
                  <a:srgbClr val="FF0000"/>
                </a:solidFill>
              </a:rPr>
              <a:t>2002, </a:t>
            </a:r>
            <a:r>
              <a:rPr lang="en-US" altLang="zh-CN" sz="2800" dirty="0" err="1" smtClean="0">
                <a:solidFill>
                  <a:srgbClr val="3333FF"/>
                </a:solidFill>
              </a:rPr>
              <a:t>Rivest</a:t>
            </a:r>
            <a:r>
              <a:rPr lang="en-US" altLang="zh-CN" sz="2800" dirty="0" smtClean="0">
                <a:solidFill>
                  <a:srgbClr val="3333FF"/>
                </a:solidFill>
              </a:rPr>
              <a:t>, Shamir and </a:t>
            </a:r>
            <a:r>
              <a:rPr lang="en-US" altLang="zh-CN" sz="2800" dirty="0" err="1" smtClean="0">
                <a:solidFill>
                  <a:srgbClr val="3333FF"/>
                </a:solidFill>
              </a:rPr>
              <a:t>Adleman</a:t>
            </a:r>
            <a:r>
              <a:rPr lang="en-US" altLang="zh-CN" sz="2800" dirty="0" smtClean="0"/>
              <a:t>, </a:t>
            </a:r>
            <a:r>
              <a:rPr lang="en-US" altLang="zh-CN" sz="3000" dirty="0" smtClean="0">
                <a:solidFill>
                  <a:srgbClr val="FF0000"/>
                </a:solidFill>
              </a:rPr>
              <a:t>Turing Award (</a:t>
            </a:r>
            <a:r>
              <a:rPr lang="zh-CN" altLang="en-US" sz="3000" dirty="0" smtClean="0">
                <a:solidFill>
                  <a:srgbClr val="FF0000"/>
                </a:solidFill>
              </a:rPr>
              <a:t>图灵奖</a:t>
            </a:r>
            <a:r>
              <a:rPr lang="en-US" altLang="zh-CN" sz="3000" dirty="0" smtClean="0">
                <a:solidFill>
                  <a:srgbClr val="FF0000"/>
                </a:solidFill>
              </a:rPr>
              <a:t>)</a:t>
            </a:r>
          </a:p>
          <a:p>
            <a:pPr lvl="1">
              <a:lnSpc>
                <a:spcPct val="150000"/>
              </a:lnSpc>
            </a:pPr>
            <a:endParaRPr lang="zh-CN" altLang="en-US" sz="2600" dirty="0"/>
          </a:p>
        </p:txBody>
      </p:sp>
      <p:pic>
        <p:nvPicPr>
          <p:cNvPr id="8" name="Picture 3" descr="C:\Users\秀姐\Desktop\RSA1.jpg"/>
          <p:cNvPicPr>
            <a:picLocks noChangeAspect="1" noChangeArrowheads="1"/>
          </p:cNvPicPr>
          <p:nvPr/>
        </p:nvPicPr>
        <p:blipFill>
          <a:blip r:embed="rId3" cstate="print"/>
          <a:srcRect l="3529" t="4861" r="4706" b="6017"/>
          <a:stretch>
            <a:fillRect/>
          </a:stretch>
        </p:blipFill>
        <p:spPr bwMode="auto">
          <a:xfrm>
            <a:off x="971600" y="2372348"/>
            <a:ext cx="6264696" cy="4417414"/>
          </a:xfrm>
          <a:prstGeom prst="rect">
            <a:avLst/>
          </a:prstGeom>
          <a:noFill/>
        </p:spPr>
      </p:pic>
      <p:sp>
        <p:nvSpPr>
          <p:cNvPr id="5" name="椭圆 4"/>
          <p:cNvSpPr/>
          <p:nvPr/>
        </p:nvSpPr>
        <p:spPr>
          <a:xfrm>
            <a:off x="3779912" y="3068960"/>
            <a:ext cx="86409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t>
            </a:r>
            <a:endParaRPr lang="zh-CN" altLang="en-US" dirty="0"/>
          </a:p>
        </p:txBody>
      </p:sp>
      <p:sp>
        <p:nvSpPr>
          <p:cNvPr id="9" name="椭圆 8"/>
          <p:cNvSpPr/>
          <p:nvPr/>
        </p:nvSpPr>
        <p:spPr>
          <a:xfrm>
            <a:off x="5292080" y="2780928"/>
            <a:ext cx="86409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a:t>
            </a:r>
            <a:endParaRPr lang="zh-CN" altLang="en-US" dirty="0"/>
          </a:p>
        </p:txBody>
      </p:sp>
      <p:sp>
        <p:nvSpPr>
          <p:cNvPr id="10" name="椭圆 9"/>
          <p:cNvSpPr/>
          <p:nvPr/>
        </p:nvSpPr>
        <p:spPr>
          <a:xfrm>
            <a:off x="1979712" y="3284984"/>
            <a:ext cx="86409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a:t>
            </a:r>
            <a:endParaRPr lang="zh-CN" altLang="en-US" dirty="0"/>
          </a:p>
        </p:txBody>
      </p:sp>
    </p:spTree>
    <p:extLst>
      <p:ext uri="{BB962C8B-B14F-4D97-AF65-F5344CB8AC3E}">
        <p14:creationId xmlns:p14="http://schemas.microsoft.com/office/powerpoint/2010/main" val="301032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nodeType="clickEffect">
                                  <p:stCondLst>
                                    <p:cond delay="0"/>
                                  </p:stCondLst>
                                  <p:childTnLst>
                                    <p:animEffect transition="out" filter="wipe(up)">
                                      <p:cBhvr>
                                        <p:cTn id="10" dur="10"/>
                                        <p:tgtEl>
                                          <p:spTgt spid="8"/>
                                        </p:tgtEl>
                                      </p:cBhvr>
                                    </p:animEffect>
                                    <p:set>
                                      <p:cBhvr>
                                        <p:cTn id="11" dur="1" fill="hold">
                                          <p:stCondLst>
                                            <p:cond delay="9"/>
                                          </p:stCondLst>
                                        </p:cTn>
                                        <p:tgtEl>
                                          <p:spTgt spid="8"/>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hidden"/>
                                      </p:to>
                                    </p:set>
                                  </p:childTnLst>
                                </p:cTn>
                              </p:par>
                            </p:childTnLst>
                          </p:cTn>
                        </p:par>
                        <p:par>
                          <p:cTn id="18" fill="hold">
                            <p:stCondLst>
                              <p:cond delay="10"/>
                            </p:stCondLst>
                            <p:childTnLst>
                              <p:par>
                                <p:cTn id="19" presetID="1" presetClass="entr" presetSubtype="0" fill="hold" nodeType="after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24</a:t>
            </a:fld>
            <a:endParaRPr lang="zh-CN" altLang="en-US" dirty="0"/>
          </a:p>
        </p:txBody>
      </p:sp>
      <p:sp>
        <p:nvSpPr>
          <p:cNvPr id="4" name="标题 3"/>
          <p:cNvSpPr>
            <a:spLocks noGrp="1"/>
          </p:cNvSpPr>
          <p:nvPr>
            <p:ph type="title"/>
          </p:nvPr>
        </p:nvSpPr>
        <p:spPr>
          <a:xfrm>
            <a:off x="457200" y="274638"/>
            <a:ext cx="8579296" cy="850900"/>
          </a:xfrm>
        </p:spPr>
        <p:txBody>
          <a:bodyPr>
            <a:normAutofit/>
          </a:bodyPr>
          <a:lstStyle/>
          <a:p>
            <a:r>
              <a:rPr lang="en-US" altLang="zh-CN" dirty="0" smtClean="0"/>
              <a:t>Description of PKC Cryptosystem</a:t>
            </a:r>
            <a:endParaRPr lang="zh-CN" altLang="en-US" dirty="0"/>
          </a:p>
        </p:txBody>
      </p:sp>
      <mc:AlternateContent xmlns:mc="http://schemas.openxmlformats.org/markup-compatibility/2006" xmlns:a14="http://schemas.microsoft.com/office/drawing/2010/main">
        <mc:Choice Requires="a14">
          <p:sp>
            <p:nvSpPr>
              <p:cNvPr id="19" name="内容占位符 1"/>
              <p:cNvSpPr>
                <a:spLocks noGrp="1"/>
              </p:cNvSpPr>
              <p:nvPr>
                <p:ph idx="1"/>
              </p:nvPr>
            </p:nvSpPr>
            <p:spPr>
              <a:xfrm>
                <a:off x="251520" y="1268760"/>
                <a:ext cx="8640960" cy="5256584"/>
              </a:xfrm>
            </p:spPr>
            <p:txBody>
              <a:bodyPr>
                <a:noAutofit/>
              </a:bodyPr>
              <a:lstStyle/>
              <a:p>
                <a:pPr marL="441325" lvl="1" indent="-441325">
                  <a:spcBef>
                    <a:spcPct val="20000"/>
                  </a:spcBef>
                  <a:buClr>
                    <a:srgbClr val="3399FF"/>
                  </a:buClr>
                  <a:buSzPct val="85000"/>
                  <a:buFont typeface="Wingdings" panose="05000000000000000000" pitchFamily="2" charset="2"/>
                  <a:buChar char="u"/>
                  <a:defRPr/>
                </a:pPr>
                <a:r>
                  <a:rPr lang="en-US" altLang="zh-CN" sz="3200" u="sng" kern="0" dirty="0" smtClean="0">
                    <a:solidFill>
                      <a:srgbClr val="0000FF"/>
                    </a:solidFill>
                    <a:ea typeface="MingLiU_HKSCS" pitchFamily="18" charset="-120"/>
                  </a:rPr>
                  <a:t>Three algorithms </a:t>
                </a:r>
                <a:r>
                  <a:rPr lang="en-US" altLang="zh-CN" sz="3200" kern="0" dirty="0" smtClean="0">
                    <a:ea typeface="MingLiU_HKSCS" pitchFamily="18" charset="-120"/>
                  </a:rPr>
                  <a:t>of the PKC cryptosystem:</a:t>
                </a:r>
              </a:p>
              <a:p>
                <a:pPr marL="628650" lvl="1" indent="-450850">
                  <a:spcBef>
                    <a:spcPct val="20000"/>
                  </a:spcBef>
                  <a:buClr>
                    <a:srgbClr val="3399FF"/>
                  </a:buClr>
                  <a:buSzPct val="85000"/>
                  <a:buFont typeface="Wingdings" pitchFamily="2" charset="2"/>
                  <a:buAutoNum type="arabicParenR"/>
                  <a:tabLst>
                    <a:tab pos="628650" algn="l"/>
                  </a:tabLst>
                  <a:defRPr/>
                </a:pPr>
                <a:r>
                  <a:rPr lang="en-US" altLang="zh-CN" sz="3200" u="sng" kern="0" dirty="0" smtClean="0">
                    <a:solidFill>
                      <a:srgbClr val="FF9900"/>
                    </a:solidFill>
                    <a:ea typeface="MingLiU_HKSCS" pitchFamily="18" charset="-120"/>
                  </a:rPr>
                  <a:t>Parameter and key generation Alg.:</a:t>
                </a:r>
              </a:p>
              <a:p>
                <a:pPr marL="771144" lvl="2" indent="-355600">
                  <a:spcBef>
                    <a:spcPct val="20000"/>
                  </a:spcBef>
                  <a:buClr>
                    <a:srgbClr val="3399FF"/>
                  </a:buClr>
                  <a:buSzPct val="85000"/>
                  <a:buFont typeface="Wingdings" pitchFamily="2" charset="2"/>
                  <a:buChar char="l"/>
                  <a:tabLst>
                    <a:tab pos="533400" algn="l"/>
                  </a:tabLst>
                  <a:defRPr/>
                </a:pPr>
                <a:r>
                  <a:rPr lang="en-US" altLang="zh-CN" sz="2800" dirty="0" err="1" smtClean="0">
                    <a:solidFill>
                      <a:srgbClr val="3333FF"/>
                    </a:solidFill>
                  </a:rPr>
                  <a:t>KeyGen</a:t>
                </a:r>
                <a:r>
                  <a:rPr lang="en-US" altLang="zh-CN" sz="2800" dirty="0" smtClean="0">
                    <a:solidFill>
                      <a:srgbClr val="3333FF"/>
                    </a:solidFill>
                  </a:rPr>
                  <a:t>(</a:t>
                </a:r>
                <a14:m>
                  <m:oMath xmlns:m="http://schemas.openxmlformats.org/officeDocument/2006/math">
                    <m:r>
                      <a:rPr lang="zh-CN" altLang="en-US" sz="2800" i="1" smtClean="0">
                        <a:solidFill>
                          <a:srgbClr val="3333FF"/>
                        </a:solidFill>
                        <a:latin typeface="Cambria Math"/>
                      </a:rPr>
                      <m:t>𝜽</m:t>
                    </m:r>
                  </m:oMath>
                </a14:m>
                <a:r>
                  <a:rPr lang="en-US" altLang="zh-CN" sz="2800" dirty="0" smtClean="0">
                    <a:solidFill>
                      <a:srgbClr val="3333FF"/>
                    </a:solidFill>
                  </a:rPr>
                  <a:t>)= (</a:t>
                </a:r>
                <a:r>
                  <a:rPr lang="en-US" altLang="zh-CN" sz="2800" dirty="0" err="1" smtClean="0">
                    <a:solidFill>
                      <a:srgbClr val="008000"/>
                    </a:solidFill>
                  </a:rPr>
                  <a:t>pk</a:t>
                </a:r>
                <a:r>
                  <a:rPr lang="en-US" altLang="zh-CN" sz="2800" dirty="0" smtClean="0">
                    <a:solidFill>
                      <a:srgbClr val="3333FF"/>
                    </a:solidFill>
                  </a:rPr>
                  <a:t>, </a:t>
                </a:r>
                <a:r>
                  <a:rPr lang="en-US" altLang="zh-CN" sz="2800" dirty="0" err="1" smtClean="0"/>
                  <a:t>sk</a:t>
                </a:r>
                <a:r>
                  <a:rPr lang="en-US" altLang="zh-CN" sz="2800" dirty="0" smtClean="0">
                    <a:solidFill>
                      <a:srgbClr val="3333FF"/>
                    </a:solidFill>
                  </a:rPr>
                  <a:t>)</a:t>
                </a:r>
              </a:p>
              <a:p>
                <a:pPr marL="635000" lvl="1" indent="-457200">
                  <a:spcBef>
                    <a:spcPct val="20000"/>
                  </a:spcBef>
                  <a:buClr>
                    <a:srgbClr val="3399FF"/>
                  </a:buClr>
                  <a:buSzPct val="85000"/>
                  <a:buFont typeface="Wingdings" pitchFamily="2" charset="2"/>
                  <a:buAutoNum type="arabicParenR" startAt="2"/>
                  <a:tabLst>
                    <a:tab pos="533400" algn="l"/>
                  </a:tabLst>
                  <a:defRPr/>
                </a:pPr>
                <a:r>
                  <a:rPr lang="en-US" altLang="zh-CN" sz="3200" u="sng" kern="0" dirty="0">
                    <a:solidFill>
                      <a:srgbClr val="FF9900"/>
                    </a:solidFill>
                    <a:ea typeface="MingLiU_HKSCS" pitchFamily="18" charset="-120"/>
                  </a:rPr>
                  <a:t>Encryption Alg.:</a:t>
                </a:r>
                <a:r>
                  <a:rPr lang="en-US" altLang="zh-CN" sz="3200" u="sng" kern="0" dirty="0">
                    <a:solidFill>
                      <a:srgbClr val="FF9900"/>
                    </a:solidFill>
                    <a:ea typeface="MingLiU_HKSCS" pitchFamily="18" charset="-120"/>
                    <a:hlinkClick r:id="" action="ppaction://noaction"/>
                  </a:rPr>
                  <a:t> </a:t>
                </a:r>
                <a:endParaRPr lang="en-US" altLang="zh-CN" sz="3200" u="sng" kern="0" dirty="0">
                  <a:solidFill>
                    <a:srgbClr val="FF9900"/>
                  </a:solidFill>
                  <a:ea typeface="MingLiU_HKSCS" pitchFamily="18" charset="-120"/>
                </a:endParaRPr>
              </a:p>
              <a:p>
                <a:pPr marL="725488" lvl="2" indent="-311150">
                  <a:spcBef>
                    <a:spcPct val="20000"/>
                  </a:spcBef>
                  <a:buClr>
                    <a:srgbClr val="3399FF"/>
                  </a:buClr>
                  <a:buSzPct val="85000"/>
                  <a:buFont typeface="Wingdings" pitchFamily="2" charset="2"/>
                  <a:buChar char="l"/>
                  <a:tabLst>
                    <a:tab pos="533400" algn="l"/>
                  </a:tabLst>
                  <a:defRPr/>
                </a:pPr>
                <a:r>
                  <a:rPr lang="en-US" altLang="zh-CN" sz="2800" dirty="0" err="1" smtClean="0">
                    <a:solidFill>
                      <a:srgbClr val="3333FF"/>
                    </a:solidFill>
                  </a:rPr>
                  <a:t>Enc</a:t>
                </a:r>
                <a:r>
                  <a:rPr lang="en-US" altLang="zh-CN" sz="2800" dirty="0" smtClean="0">
                    <a:solidFill>
                      <a:srgbClr val="3333FF"/>
                    </a:solidFill>
                  </a:rPr>
                  <a:t>(</a:t>
                </a:r>
                <a:r>
                  <a:rPr lang="en-US" altLang="zh-CN" sz="2800" i="1" dirty="0" smtClean="0">
                    <a:solidFill>
                      <a:srgbClr val="3333FF"/>
                    </a:solidFill>
                  </a:rPr>
                  <a:t>m</a:t>
                </a:r>
                <a:r>
                  <a:rPr lang="en-US" altLang="zh-CN" sz="2800" dirty="0" smtClean="0">
                    <a:solidFill>
                      <a:srgbClr val="3333FF"/>
                    </a:solidFill>
                  </a:rPr>
                  <a:t>, </a:t>
                </a:r>
                <a:r>
                  <a:rPr lang="en-US" altLang="zh-CN" sz="2800" dirty="0" err="1" smtClean="0">
                    <a:solidFill>
                      <a:srgbClr val="008000"/>
                    </a:solidFill>
                  </a:rPr>
                  <a:t>pk</a:t>
                </a:r>
                <a:r>
                  <a:rPr lang="en-US" altLang="zh-CN" sz="2800" dirty="0" smtClean="0">
                    <a:solidFill>
                      <a:srgbClr val="3333FF"/>
                    </a:solidFill>
                  </a:rPr>
                  <a:t>) = </a:t>
                </a:r>
                <a:r>
                  <a:rPr lang="en-US" altLang="zh-CN" sz="2800" i="1" dirty="0" smtClean="0">
                    <a:solidFill>
                      <a:srgbClr val="FF0000"/>
                    </a:solidFill>
                  </a:rPr>
                  <a:t>c</a:t>
                </a:r>
              </a:p>
              <a:p>
                <a:pPr marL="635000" lvl="1" indent="-457200">
                  <a:spcBef>
                    <a:spcPct val="20000"/>
                  </a:spcBef>
                  <a:buClr>
                    <a:srgbClr val="3399FF"/>
                  </a:buClr>
                  <a:buSzPct val="85000"/>
                  <a:buFont typeface="Wingdings" pitchFamily="2" charset="2"/>
                  <a:buAutoNum type="arabicParenR" startAt="2"/>
                  <a:tabLst>
                    <a:tab pos="533400" algn="l"/>
                  </a:tabLst>
                  <a:defRPr/>
                </a:pPr>
                <a:r>
                  <a:rPr lang="en-US" altLang="zh-CN" sz="3200" u="sng" kern="0" dirty="0">
                    <a:solidFill>
                      <a:srgbClr val="FF9900"/>
                    </a:solidFill>
                    <a:ea typeface="MingLiU_HKSCS" pitchFamily="18" charset="-120"/>
                  </a:rPr>
                  <a:t>Decryption Alg.:</a:t>
                </a:r>
                <a:r>
                  <a:rPr lang="en-US" altLang="zh-CN" sz="3200" u="sng" kern="0" dirty="0">
                    <a:solidFill>
                      <a:srgbClr val="FF9900"/>
                    </a:solidFill>
                    <a:ea typeface="MingLiU_HKSCS" pitchFamily="18" charset="-120"/>
                    <a:hlinkClick r:id="" action="ppaction://noaction"/>
                  </a:rPr>
                  <a:t> </a:t>
                </a:r>
                <a:endParaRPr lang="en-US" altLang="zh-CN" sz="3200" u="sng" kern="0" dirty="0">
                  <a:solidFill>
                    <a:srgbClr val="FF9900"/>
                  </a:solidFill>
                  <a:ea typeface="MingLiU_HKSCS" pitchFamily="18" charset="-120"/>
                </a:endParaRPr>
              </a:p>
              <a:p>
                <a:pPr marL="725488" lvl="2" indent="-311150">
                  <a:spcBef>
                    <a:spcPct val="20000"/>
                  </a:spcBef>
                  <a:buClr>
                    <a:srgbClr val="3399FF"/>
                  </a:buClr>
                  <a:buSzPct val="85000"/>
                  <a:buFont typeface="Wingdings" pitchFamily="2" charset="2"/>
                  <a:buChar char="l"/>
                  <a:tabLst>
                    <a:tab pos="533400" algn="l"/>
                  </a:tabLst>
                  <a:defRPr/>
                </a:pPr>
                <a:r>
                  <a:rPr lang="en-US" altLang="zh-CN" sz="2800" dirty="0" smtClean="0">
                    <a:solidFill>
                      <a:srgbClr val="3333FF"/>
                    </a:solidFill>
                  </a:rPr>
                  <a:t> Dec(</a:t>
                </a:r>
                <a:r>
                  <a:rPr lang="en-US" altLang="zh-CN" sz="2800" i="1" dirty="0" smtClean="0">
                    <a:solidFill>
                      <a:srgbClr val="FF0000"/>
                    </a:solidFill>
                  </a:rPr>
                  <a:t>c</a:t>
                </a:r>
                <a:r>
                  <a:rPr lang="en-US" altLang="zh-CN" sz="2800" dirty="0" smtClean="0">
                    <a:solidFill>
                      <a:srgbClr val="3333FF"/>
                    </a:solidFill>
                  </a:rPr>
                  <a:t>, </a:t>
                </a:r>
                <a:r>
                  <a:rPr lang="en-US" altLang="zh-CN" sz="2800" dirty="0" err="1" smtClean="0"/>
                  <a:t>sk</a:t>
                </a:r>
                <a:r>
                  <a:rPr lang="en-US" altLang="zh-CN" sz="2800" dirty="0" smtClean="0">
                    <a:solidFill>
                      <a:srgbClr val="3333FF"/>
                    </a:solidFill>
                  </a:rPr>
                  <a:t>) = </a:t>
                </a:r>
                <a:r>
                  <a:rPr lang="en-US" altLang="zh-CN" sz="2800" i="1" dirty="0" smtClean="0">
                    <a:solidFill>
                      <a:srgbClr val="3333FF"/>
                    </a:solidFill>
                  </a:rPr>
                  <a:t>m</a:t>
                </a:r>
                <a:r>
                  <a:rPr lang="en-US" altLang="zh-CN" sz="2800" dirty="0" smtClean="0">
                    <a:solidFill>
                      <a:srgbClr val="3333FF"/>
                    </a:solidFill>
                  </a:rPr>
                  <a:t>'</a:t>
                </a:r>
                <a:endParaRPr lang="en-US" altLang="zh-CN" sz="2800" dirty="0" smtClean="0"/>
              </a:p>
            </p:txBody>
          </p:sp>
        </mc:Choice>
        <mc:Fallback xmlns="">
          <p:sp>
            <p:nvSpPr>
              <p:cNvPr id="19" name="内容占位符 1"/>
              <p:cNvSpPr>
                <a:spLocks noGrp="1" noRot="1" noChangeAspect="1" noMove="1" noResize="1" noEditPoints="1" noAdjustHandles="1" noChangeArrowheads="1" noChangeShapeType="1" noTextEdit="1"/>
              </p:cNvSpPr>
              <p:nvPr>
                <p:ph idx="1"/>
              </p:nvPr>
            </p:nvSpPr>
            <p:spPr>
              <a:xfrm>
                <a:off x="251520" y="1268760"/>
                <a:ext cx="8640960" cy="5256584"/>
              </a:xfrm>
              <a:blipFill rotWithShape="1">
                <a:blip r:embed="rId3" cstate="print"/>
                <a:stretch>
                  <a:fillRect l="-1128"/>
                </a:stretch>
              </a:blipFill>
            </p:spPr>
            <p:txBody>
              <a:bodyPr/>
              <a:lstStyle/>
              <a:p>
                <a:r>
                  <a:rPr lang="zh-CN" altLang="en-US">
                    <a:noFill/>
                  </a:rPr>
                  <a:t> </a:t>
                </a:r>
              </a:p>
            </p:txBody>
          </p:sp>
        </mc:Fallback>
      </mc:AlternateContent>
      <p:pic>
        <p:nvPicPr>
          <p:cNvPr id="5" name="Picture 3" descr="C:\Users\秀姐\Desktop\key3.jpg"/>
          <p:cNvPicPr>
            <a:picLocks noChangeAspect="1" noChangeArrowheads="1"/>
          </p:cNvPicPr>
          <p:nvPr/>
        </p:nvPicPr>
        <p:blipFill>
          <a:blip r:embed="rId4" cstate="print"/>
          <a:srcRect l="36000" t="12000" r="36000" b="12000"/>
          <a:stretch>
            <a:fillRect/>
          </a:stretch>
        </p:blipFill>
        <p:spPr bwMode="auto">
          <a:xfrm rot="10800000">
            <a:off x="7170369" y="5198732"/>
            <a:ext cx="504056" cy="1368153"/>
          </a:xfrm>
          <a:prstGeom prst="rect">
            <a:avLst/>
          </a:prstGeom>
          <a:noFill/>
        </p:spPr>
      </p:pic>
      <p:pic>
        <p:nvPicPr>
          <p:cNvPr id="6" name="Picture 4" descr="C:\Users\秀姐\Desktop\key4.jpg"/>
          <p:cNvPicPr>
            <a:picLocks noChangeAspect="1" noChangeArrowheads="1"/>
          </p:cNvPicPr>
          <p:nvPr/>
        </p:nvPicPr>
        <p:blipFill>
          <a:blip r:embed="rId5" cstate="print"/>
          <a:srcRect l="34750" t="17276" r="40428" b="19379"/>
          <a:stretch>
            <a:fillRect/>
          </a:stretch>
        </p:blipFill>
        <p:spPr bwMode="auto">
          <a:xfrm rot="10800000">
            <a:off x="5211930" y="5301208"/>
            <a:ext cx="595032" cy="1309068"/>
          </a:xfrm>
          <a:prstGeom prst="rect">
            <a:avLst/>
          </a:prstGeom>
          <a:noFill/>
        </p:spPr>
      </p:pic>
      <p:pic>
        <p:nvPicPr>
          <p:cNvPr id="1026" name="Picture 2" descr="C:\Users\Administrator\Desktop\bxg.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276" t="20739" r="10877" b="17546"/>
          <a:stretch/>
        </p:blipFill>
        <p:spPr bwMode="auto">
          <a:xfrm>
            <a:off x="6359507" y="5198732"/>
            <a:ext cx="1884901" cy="14753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224" y="4777988"/>
            <a:ext cx="1956909" cy="523220"/>
          </a:xfrm>
          <a:prstGeom prst="rect">
            <a:avLst/>
          </a:prstGeom>
          <a:noFill/>
        </p:spPr>
        <p:txBody>
          <a:bodyPr wrap="square" rtlCol="0">
            <a:spAutoFit/>
          </a:bodyPr>
          <a:lstStyle/>
          <a:p>
            <a:r>
              <a:rPr lang="en-US" altLang="zh-CN" sz="2800" b="1" dirty="0" smtClean="0">
                <a:latin typeface="Times New Roman" pitchFamily="18" charset="0"/>
                <a:cs typeface="Times New Roman" pitchFamily="18" charset="0"/>
              </a:rPr>
              <a:t>Bob’s </a:t>
            </a:r>
            <a:r>
              <a:rPr lang="en-US" altLang="zh-CN" sz="2800" b="1" dirty="0" err="1" smtClean="0">
                <a:latin typeface="Times New Roman" pitchFamily="18" charset="0"/>
                <a:cs typeface="Times New Roman" pitchFamily="18" charset="0"/>
              </a:rPr>
              <a:t>sk</a:t>
            </a:r>
            <a:endParaRPr lang="zh-CN" altLang="en-US" dirty="0"/>
          </a:p>
        </p:txBody>
      </p:sp>
      <p:sp>
        <p:nvSpPr>
          <p:cNvPr id="9" name="TextBox 8"/>
          <p:cNvSpPr txBox="1"/>
          <p:nvPr/>
        </p:nvSpPr>
        <p:spPr>
          <a:xfrm>
            <a:off x="4355976" y="4725144"/>
            <a:ext cx="1584176" cy="523220"/>
          </a:xfrm>
          <a:prstGeom prst="rect">
            <a:avLst/>
          </a:prstGeom>
          <a:noFill/>
        </p:spPr>
        <p:txBody>
          <a:bodyPr wrap="square" rtlCol="0">
            <a:spAutoFit/>
          </a:bodyPr>
          <a:lstStyle/>
          <a:p>
            <a:r>
              <a:rPr lang="en-US" altLang="zh-CN" sz="2800" b="1" dirty="0" smtClean="0">
                <a:solidFill>
                  <a:srgbClr val="008000"/>
                </a:solidFill>
                <a:latin typeface="Times New Roman" pitchFamily="18" charset="0"/>
                <a:cs typeface="Times New Roman" pitchFamily="18" charset="0"/>
              </a:rPr>
              <a:t>Bob’s </a:t>
            </a:r>
            <a:r>
              <a:rPr lang="en-US" altLang="zh-CN" sz="2800" b="1" dirty="0" err="1" smtClean="0">
                <a:solidFill>
                  <a:srgbClr val="008000"/>
                </a:solidFill>
                <a:latin typeface="Times New Roman" pitchFamily="18" charset="0"/>
                <a:cs typeface="Times New Roman" pitchFamily="18" charset="0"/>
              </a:rPr>
              <a:t>pk</a:t>
            </a:r>
            <a:endParaRPr lang="zh-CN" altLang="en-US" dirty="0">
              <a:solidFill>
                <a:srgbClr val="008000"/>
              </a:solidFill>
            </a:endParaRPr>
          </a:p>
        </p:txBody>
      </p:sp>
      <p:pic>
        <p:nvPicPr>
          <p:cNvPr id="10" name="Picture 5"/>
          <p:cNvPicPr>
            <a:picLocks noChangeAspect="1" noChangeArrowheads="1"/>
          </p:cNvPicPr>
          <p:nvPr/>
        </p:nvPicPr>
        <p:blipFill>
          <a:blip r:embed="rId7" cstate="print"/>
          <a:srcRect/>
          <a:stretch>
            <a:fillRect/>
          </a:stretch>
        </p:blipFill>
        <p:spPr bwMode="auto">
          <a:xfrm>
            <a:off x="7549117" y="2947700"/>
            <a:ext cx="767299" cy="976064"/>
          </a:xfrm>
          <a:prstGeom prst="rect">
            <a:avLst/>
          </a:prstGeom>
          <a:noFill/>
          <a:ln w="12700">
            <a:noFill/>
            <a:miter lim="800000"/>
            <a:headEnd/>
            <a:tailEnd/>
          </a:ln>
        </p:spPr>
      </p:pic>
      <p:pic>
        <p:nvPicPr>
          <p:cNvPr id="11" name="Picture 4"/>
          <p:cNvPicPr>
            <a:picLocks noChangeAspect="1" noChangeArrowheads="1"/>
          </p:cNvPicPr>
          <p:nvPr/>
        </p:nvPicPr>
        <p:blipFill>
          <a:blip r:embed="rId8" cstate="print"/>
          <a:srcRect/>
          <a:stretch>
            <a:fillRect/>
          </a:stretch>
        </p:blipFill>
        <p:spPr bwMode="auto">
          <a:xfrm>
            <a:off x="5004048" y="2953861"/>
            <a:ext cx="792088" cy="969903"/>
          </a:xfrm>
          <a:prstGeom prst="rect">
            <a:avLst/>
          </a:prstGeom>
          <a:noFill/>
          <a:ln w="12700">
            <a:noFill/>
            <a:miter lim="800000"/>
            <a:headEnd/>
            <a:tailEnd/>
          </a:ln>
        </p:spPr>
      </p:pic>
      <p:sp>
        <p:nvSpPr>
          <p:cNvPr id="12" name="TextBox 11"/>
          <p:cNvSpPr txBox="1"/>
          <p:nvPr/>
        </p:nvSpPr>
        <p:spPr>
          <a:xfrm>
            <a:off x="5074449" y="3995772"/>
            <a:ext cx="793695" cy="369332"/>
          </a:xfrm>
          <a:prstGeom prst="rect">
            <a:avLst/>
          </a:prstGeom>
          <a:solidFill>
            <a:srgbClr val="0033CC">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rPr>
              <a:t>Alice</a:t>
            </a:r>
          </a:p>
        </p:txBody>
      </p:sp>
      <p:sp>
        <p:nvSpPr>
          <p:cNvPr id="13" name="TextBox 12"/>
          <p:cNvSpPr txBox="1"/>
          <p:nvPr/>
        </p:nvSpPr>
        <p:spPr>
          <a:xfrm>
            <a:off x="7658114" y="3987170"/>
            <a:ext cx="658302" cy="369332"/>
          </a:xfrm>
          <a:prstGeom prst="rect">
            <a:avLst/>
          </a:prstGeom>
          <a:solidFill>
            <a:srgbClr val="0033CC">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rPr>
              <a:t>Bob</a:t>
            </a:r>
          </a:p>
        </p:txBody>
      </p:sp>
      <p:sp>
        <p:nvSpPr>
          <p:cNvPr id="14" name="右箭头 13"/>
          <p:cNvSpPr/>
          <p:nvPr/>
        </p:nvSpPr>
        <p:spPr>
          <a:xfrm>
            <a:off x="6078087" y="3386070"/>
            <a:ext cx="1352452" cy="321670"/>
          </a:xfrm>
          <a:prstGeom prst="rightArrow">
            <a:avLst/>
          </a:prstGeom>
          <a:solidFill>
            <a:srgbClr val="568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5796136" y="4356502"/>
            <a:ext cx="1878289" cy="63025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7658114" y="4365104"/>
            <a:ext cx="274653" cy="62165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50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25</a:t>
            </a:fld>
            <a:endParaRPr lang="zh-CN" altLang="en-US" dirty="0"/>
          </a:p>
        </p:txBody>
      </p:sp>
      <p:sp>
        <p:nvSpPr>
          <p:cNvPr id="4" name="标题 3"/>
          <p:cNvSpPr>
            <a:spLocks noGrp="1"/>
          </p:cNvSpPr>
          <p:nvPr>
            <p:ph type="title"/>
          </p:nvPr>
        </p:nvSpPr>
        <p:spPr/>
        <p:txBody>
          <a:bodyPr>
            <a:normAutofit/>
          </a:bodyPr>
          <a:lstStyle/>
          <a:p>
            <a:r>
              <a:rPr lang="en-US" altLang="zh-CN" dirty="0" smtClean="0"/>
              <a:t>RSA-Parameter Generation </a:t>
            </a:r>
            <a:r>
              <a:rPr lang="en-US" altLang="zh-CN" dirty="0" err="1" smtClean="0"/>
              <a:t>Alg</a:t>
            </a:r>
            <a:endParaRPr lang="zh-CN" altLang="en-US" dirty="0"/>
          </a:p>
        </p:txBody>
      </p:sp>
      <mc:AlternateContent xmlns:mc="http://schemas.openxmlformats.org/markup-compatibility/2006" xmlns:a14="http://schemas.microsoft.com/office/drawing/2010/main">
        <mc:Choice Requires="a14">
          <p:sp>
            <p:nvSpPr>
              <p:cNvPr id="19" name="内容占位符 1"/>
              <p:cNvSpPr>
                <a:spLocks noGrp="1"/>
              </p:cNvSpPr>
              <p:nvPr>
                <p:ph idx="1"/>
              </p:nvPr>
            </p:nvSpPr>
            <p:spPr>
              <a:xfrm>
                <a:off x="0" y="1268759"/>
                <a:ext cx="9144000" cy="3577153"/>
              </a:xfrm>
            </p:spPr>
            <p:txBody>
              <a:bodyPr>
                <a:noAutofit/>
              </a:bodyPr>
              <a:lstStyle/>
              <a:p>
                <a:pPr marL="177800" lvl="1" indent="0">
                  <a:spcBef>
                    <a:spcPct val="20000"/>
                  </a:spcBef>
                  <a:buClr>
                    <a:srgbClr val="3399FF"/>
                  </a:buClr>
                  <a:buSzPct val="85000"/>
                  <a:buNone/>
                  <a:tabLst>
                    <a:tab pos="533400" algn="l"/>
                  </a:tabLst>
                  <a:defRPr/>
                </a:pPr>
                <a:r>
                  <a:rPr lang="en-US" altLang="zh-CN" sz="3200" u="sng" kern="0" dirty="0" smtClean="0">
                    <a:ea typeface="MingLiU_HKSCS" pitchFamily="18" charset="-120"/>
                  </a:rPr>
                  <a:t>Alg. 1: </a:t>
                </a:r>
                <a:r>
                  <a:rPr lang="en-US" altLang="zh-CN" sz="3200" dirty="0">
                    <a:solidFill>
                      <a:srgbClr val="3333FF"/>
                    </a:solidFill>
                  </a:rPr>
                  <a:t>KeyGen(</a:t>
                </a:r>
                <a14:m>
                  <m:oMath xmlns:m="http://schemas.openxmlformats.org/officeDocument/2006/math">
                    <m:r>
                      <a:rPr lang="zh-CN" altLang="en-US" sz="3200" i="1">
                        <a:solidFill>
                          <a:srgbClr val="3333FF"/>
                        </a:solidFill>
                        <a:latin typeface="Cambria Math"/>
                      </a:rPr>
                      <m:t>𝜽</m:t>
                    </m:r>
                  </m:oMath>
                </a14:m>
                <a:r>
                  <a:rPr lang="en-US" altLang="zh-CN" sz="3200" dirty="0">
                    <a:solidFill>
                      <a:srgbClr val="3333FF"/>
                    </a:solidFill>
                  </a:rPr>
                  <a:t>)= (</a:t>
                </a:r>
                <a:r>
                  <a:rPr lang="en-US" altLang="zh-CN" sz="3200" dirty="0" err="1">
                    <a:solidFill>
                      <a:srgbClr val="008000"/>
                    </a:solidFill>
                  </a:rPr>
                  <a:t>pk</a:t>
                </a:r>
                <a:r>
                  <a:rPr lang="en-US" altLang="zh-CN" sz="3200" dirty="0">
                    <a:solidFill>
                      <a:srgbClr val="3333FF"/>
                    </a:solidFill>
                  </a:rPr>
                  <a:t>, </a:t>
                </a:r>
                <a:r>
                  <a:rPr lang="en-US" altLang="zh-CN" sz="3200" dirty="0" err="1"/>
                  <a:t>sk</a:t>
                </a:r>
                <a:r>
                  <a:rPr lang="en-US" altLang="zh-CN" sz="3200" dirty="0" smtClean="0">
                    <a:solidFill>
                      <a:srgbClr val="3333FF"/>
                    </a:solidFill>
                  </a:rPr>
                  <a:t>) </a:t>
                </a:r>
                <a:r>
                  <a:rPr lang="en-US" altLang="zh-CN" sz="2000" b="0" dirty="0" smtClean="0"/>
                  <a:t>(</a:t>
                </a:r>
                <a:r>
                  <a:rPr lang="en-US" altLang="zh-CN" sz="2000" b="0" dirty="0"/>
                  <a:t>Algorithm </a:t>
                </a:r>
                <a:r>
                  <a:rPr lang="en-US" altLang="zh-CN" sz="2000" b="0" dirty="0" smtClean="0"/>
                  <a:t>6.4)</a:t>
                </a:r>
                <a:endParaRPr lang="en-US" altLang="zh-CN" sz="2000" b="0" kern="0" dirty="0" smtClean="0">
                  <a:ea typeface="MingLiU_HKSCS" pitchFamily="18" charset="-120"/>
                </a:endParaRPr>
              </a:p>
              <a:p>
                <a:pPr marL="771144" lvl="2" indent="-355600">
                  <a:spcBef>
                    <a:spcPct val="20000"/>
                  </a:spcBef>
                  <a:buClr>
                    <a:srgbClr val="3399FF"/>
                  </a:buClr>
                  <a:buSzPct val="85000"/>
                  <a:buFont typeface="+mj-ea"/>
                  <a:buAutoNum type="circleNumDbPlain"/>
                  <a:tabLst>
                    <a:tab pos="533400" algn="l"/>
                  </a:tabLst>
                  <a:defRPr/>
                </a:pPr>
                <a:r>
                  <a:rPr lang="en-US" altLang="zh-CN" sz="2600" kern="0" dirty="0" smtClean="0">
                    <a:solidFill>
                      <a:srgbClr val="0000FF"/>
                    </a:solidFill>
                    <a:ea typeface="MingLiU_HKSCS" pitchFamily="18" charset="-120"/>
                  </a:rPr>
                  <a:t>Generate two </a:t>
                </a:r>
                <a:r>
                  <a:rPr lang="en-US" altLang="zh-CN" sz="2600" kern="0" dirty="0" smtClean="0">
                    <a:solidFill>
                      <a:srgbClr val="FF0000"/>
                    </a:solidFill>
                    <a:ea typeface="MingLiU_HKSCS" pitchFamily="18" charset="-120"/>
                  </a:rPr>
                  <a:t>large primes </a:t>
                </a:r>
                <a:r>
                  <a:rPr lang="en-US" altLang="zh-CN" sz="2600" i="1" dirty="0" smtClean="0">
                    <a:solidFill>
                      <a:srgbClr val="0000FF"/>
                    </a:solidFill>
                  </a:rPr>
                  <a:t>p</a:t>
                </a:r>
                <a:r>
                  <a:rPr lang="en-US" altLang="zh-CN" sz="2600" dirty="0" smtClean="0">
                    <a:solidFill>
                      <a:srgbClr val="0000FF"/>
                    </a:solidFill>
                  </a:rPr>
                  <a:t> and </a:t>
                </a:r>
                <a:r>
                  <a:rPr lang="en-US" altLang="zh-CN" sz="2600" i="1" dirty="0" smtClean="0">
                    <a:solidFill>
                      <a:srgbClr val="0000FF"/>
                    </a:solidFill>
                  </a:rPr>
                  <a:t>q</a:t>
                </a:r>
                <a:r>
                  <a:rPr lang="en-US" altLang="zh-CN" sz="2600" dirty="0" smtClean="0">
                    <a:solidFill>
                      <a:srgbClr val="0000FF"/>
                    </a:solidFill>
                  </a:rPr>
                  <a:t>, such that </a:t>
                </a:r>
                <a:r>
                  <a:rPr lang="en-US" altLang="zh-CN" sz="2600" i="1" dirty="0" smtClean="0">
                    <a:solidFill>
                      <a:srgbClr val="0000FF"/>
                    </a:solidFill>
                  </a:rPr>
                  <a:t>p</a:t>
                </a:r>
                <a:r>
                  <a:rPr lang="en-US" altLang="zh-CN" sz="2600" dirty="0" smtClean="0">
                    <a:solidFill>
                      <a:srgbClr val="0000FF"/>
                    </a:solidFill>
                  </a:rPr>
                  <a:t> ≠ </a:t>
                </a:r>
                <a:r>
                  <a:rPr lang="en-US" altLang="zh-CN" sz="2600" i="1" dirty="0" smtClean="0">
                    <a:solidFill>
                      <a:srgbClr val="0000FF"/>
                    </a:solidFill>
                  </a:rPr>
                  <a:t>q</a:t>
                </a:r>
                <a:endParaRPr lang="en-US" altLang="zh-CN" sz="2600" dirty="0" smtClean="0">
                  <a:solidFill>
                    <a:srgbClr val="0000FF"/>
                  </a:solidFill>
                </a:endParaRPr>
              </a:p>
              <a:p>
                <a:pPr marL="771144" lvl="2" indent="-355600">
                  <a:spcBef>
                    <a:spcPct val="20000"/>
                  </a:spcBef>
                  <a:buClr>
                    <a:srgbClr val="3399FF"/>
                  </a:buClr>
                  <a:buSzPct val="85000"/>
                  <a:buFont typeface="+mj-ea"/>
                  <a:buAutoNum type="circleNumDbPlain"/>
                  <a:tabLst>
                    <a:tab pos="533400" algn="l"/>
                  </a:tabLst>
                  <a:defRPr/>
                </a:pPr>
                <a:r>
                  <a:rPr lang="en-US" altLang="zh-CN" sz="2600" dirty="0" smtClean="0">
                    <a:solidFill>
                      <a:srgbClr val="0000FF"/>
                    </a:solidFill>
                  </a:rPr>
                  <a:t>Compute </a:t>
                </a:r>
                <a:r>
                  <a:rPr lang="en-US" altLang="zh-CN" sz="2600" i="1" dirty="0" smtClean="0">
                    <a:solidFill>
                      <a:srgbClr val="0000FF"/>
                    </a:solidFill>
                  </a:rPr>
                  <a:t>n = </a:t>
                </a:r>
                <a:r>
                  <a:rPr lang="en-US" altLang="zh-CN" sz="2600" i="1" dirty="0" err="1" smtClean="0">
                    <a:solidFill>
                      <a:srgbClr val="0000FF"/>
                    </a:solidFill>
                  </a:rPr>
                  <a:t>pq</a:t>
                </a:r>
                <a:r>
                  <a:rPr lang="en-US" altLang="zh-CN" sz="2600" dirty="0" smtClean="0">
                    <a:solidFill>
                      <a:srgbClr val="0000FF"/>
                    </a:solidFill>
                  </a:rPr>
                  <a:t>, and </a:t>
                </a:r>
                <a:r>
                  <a:rPr lang="el-GR" altLang="zh-CN" sz="2600" i="1" dirty="0" smtClean="0">
                    <a:solidFill>
                      <a:srgbClr val="0000FF"/>
                    </a:solidFill>
                  </a:rPr>
                  <a:t>ϕ</a:t>
                </a:r>
                <a:r>
                  <a:rPr lang="en-US" altLang="zh-CN" sz="2600" dirty="0" smtClean="0">
                    <a:solidFill>
                      <a:srgbClr val="0000FF"/>
                    </a:solidFill>
                  </a:rPr>
                  <a:t>(</a:t>
                </a:r>
                <a:r>
                  <a:rPr lang="en-US" altLang="zh-CN" sz="2600" i="1" dirty="0" smtClean="0">
                    <a:solidFill>
                      <a:srgbClr val="0000FF"/>
                    </a:solidFill>
                  </a:rPr>
                  <a:t>n</a:t>
                </a:r>
                <a:r>
                  <a:rPr lang="en-US" altLang="zh-CN" sz="2600" dirty="0" smtClean="0">
                    <a:solidFill>
                      <a:srgbClr val="0000FF"/>
                    </a:solidFill>
                  </a:rPr>
                  <a:t>)</a:t>
                </a:r>
                <a:r>
                  <a:rPr lang="en-US" altLang="zh-CN" sz="2600" i="1" dirty="0" smtClean="0">
                    <a:solidFill>
                      <a:srgbClr val="0000FF"/>
                    </a:solidFill>
                  </a:rPr>
                  <a:t> = </a:t>
                </a:r>
                <a:r>
                  <a:rPr lang="en-US" altLang="zh-CN" sz="2600" dirty="0" smtClean="0">
                    <a:solidFill>
                      <a:srgbClr val="0000FF"/>
                    </a:solidFill>
                  </a:rPr>
                  <a:t>(</a:t>
                </a:r>
                <a:r>
                  <a:rPr lang="en-US" altLang="zh-CN" sz="2600" i="1" dirty="0" smtClean="0">
                    <a:solidFill>
                      <a:srgbClr val="0000FF"/>
                    </a:solidFill>
                  </a:rPr>
                  <a:t>p-</a:t>
                </a:r>
                <a:r>
                  <a:rPr lang="en-US" altLang="zh-CN" sz="2600" dirty="0" smtClean="0">
                    <a:solidFill>
                      <a:srgbClr val="0000FF"/>
                    </a:solidFill>
                  </a:rPr>
                  <a:t>1)(</a:t>
                </a:r>
                <a:r>
                  <a:rPr lang="en-US" altLang="zh-CN" sz="2600" i="1" dirty="0" smtClean="0">
                    <a:solidFill>
                      <a:srgbClr val="0000FF"/>
                    </a:solidFill>
                  </a:rPr>
                  <a:t>q-</a:t>
                </a:r>
                <a:r>
                  <a:rPr lang="en-US" altLang="zh-CN" sz="2600" dirty="0" smtClean="0">
                    <a:solidFill>
                      <a:srgbClr val="0000FF"/>
                    </a:solidFill>
                  </a:rPr>
                  <a:t>1)</a:t>
                </a:r>
              </a:p>
              <a:p>
                <a:pPr marL="771144" lvl="2" indent="-355600">
                  <a:spcBef>
                    <a:spcPct val="20000"/>
                  </a:spcBef>
                  <a:buClr>
                    <a:srgbClr val="3399FF"/>
                  </a:buClr>
                  <a:buSzPct val="85000"/>
                  <a:buFontTx/>
                  <a:buAutoNum type="circleNumDbPlain"/>
                  <a:tabLst>
                    <a:tab pos="533400" algn="l"/>
                  </a:tabLst>
                  <a:defRPr/>
                </a:pPr>
                <a:r>
                  <a:rPr lang="en-US" altLang="zh-CN" sz="2600" dirty="0" smtClean="0">
                    <a:solidFill>
                      <a:srgbClr val="0000FF"/>
                    </a:solidFill>
                  </a:rPr>
                  <a:t>Choose a number </a:t>
                </a:r>
                <a:r>
                  <a:rPr lang="en-US" altLang="zh-CN" sz="2600" i="1" dirty="0" smtClean="0">
                    <a:solidFill>
                      <a:srgbClr val="0000FF"/>
                    </a:solidFill>
                  </a:rPr>
                  <a:t>b</a:t>
                </a:r>
                <a:r>
                  <a:rPr lang="en-US" altLang="zh-CN" sz="2600" dirty="0" smtClean="0">
                    <a:solidFill>
                      <a:srgbClr val="0000FF"/>
                    </a:solidFill>
                  </a:rPr>
                  <a:t> (1 &lt;</a:t>
                </a:r>
                <a:r>
                  <a:rPr lang="en-US" altLang="zh-CN" sz="2600" i="1" dirty="0" smtClean="0">
                    <a:solidFill>
                      <a:srgbClr val="0000FF"/>
                    </a:solidFill>
                  </a:rPr>
                  <a:t>b &lt;</a:t>
                </a:r>
                <a:r>
                  <a:rPr lang="el-GR" altLang="zh-CN" sz="2600" i="1" dirty="0" smtClean="0">
                    <a:solidFill>
                      <a:srgbClr val="0000FF"/>
                    </a:solidFill>
                  </a:rPr>
                  <a:t>ϕ</a:t>
                </a:r>
                <a:r>
                  <a:rPr lang="en-US" altLang="zh-CN" sz="2600" dirty="0" smtClean="0">
                    <a:solidFill>
                      <a:srgbClr val="0000FF"/>
                    </a:solidFill>
                  </a:rPr>
                  <a:t>(</a:t>
                </a:r>
                <a:r>
                  <a:rPr lang="en-US" altLang="zh-CN" sz="2600" i="1" dirty="0" smtClean="0">
                    <a:solidFill>
                      <a:srgbClr val="0000FF"/>
                    </a:solidFill>
                  </a:rPr>
                  <a:t>n</a:t>
                </a:r>
                <a:r>
                  <a:rPr lang="en-US" altLang="zh-CN" sz="2600" dirty="0" smtClean="0">
                    <a:solidFill>
                      <a:srgbClr val="0000FF"/>
                    </a:solidFill>
                  </a:rPr>
                  <a:t>)) such that </a:t>
                </a:r>
                <a:r>
                  <a:rPr lang="en-US" altLang="zh-CN" sz="2600" dirty="0" err="1" smtClean="0">
                    <a:solidFill>
                      <a:srgbClr val="0000FF"/>
                    </a:solidFill>
                  </a:rPr>
                  <a:t>gcd</a:t>
                </a:r>
                <a:r>
                  <a:rPr lang="en-US" altLang="zh-CN" sz="2600" dirty="0" smtClean="0">
                    <a:solidFill>
                      <a:srgbClr val="0000FF"/>
                    </a:solidFill>
                  </a:rPr>
                  <a:t>(</a:t>
                </a:r>
                <a:r>
                  <a:rPr lang="en-US" altLang="zh-CN" sz="2600" i="1" dirty="0" smtClean="0">
                    <a:solidFill>
                      <a:srgbClr val="0000FF"/>
                    </a:solidFill>
                  </a:rPr>
                  <a:t>b</a:t>
                </a:r>
                <a:r>
                  <a:rPr lang="en-US" altLang="zh-CN" sz="2600" dirty="0" smtClean="0">
                    <a:solidFill>
                      <a:srgbClr val="0000FF"/>
                    </a:solidFill>
                  </a:rPr>
                  <a:t>, </a:t>
                </a:r>
                <a:r>
                  <a:rPr lang="el-GR" altLang="zh-CN" sz="2600" i="1" dirty="0" smtClean="0">
                    <a:solidFill>
                      <a:srgbClr val="0000FF"/>
                    </a:solidFill>
                  </a:rPr>
                  <a:t>ϕ</a:t>
                </a:r>
                <a:r>
                  <a:rPr lang="en-US" altLang="zh-CN" sz="2600" dirty="0" smtClean="0">
                    <a:solidFill>
                      <a:srgbClr val="0000FF"/>
                    </a:solidFill>
                  </a:rPr>
                  <a:t>(</a:t>
                </a:r>
                <a:r>
                  <a:rPr lang="en-US" altLang="zh-CN" sz="2600" i="1" dirty="0" smtClean="0">
                    <a:solidFill>
                      <a:srgbClr val="0000FF"/>
                    </a:solidFill>
                  </a:rPr>
                  <a:t>n</a:t>
                </a:r>
                <a:r>
                  <a:rPr lang="en-US" altLang="zh-CN" sz="2600" dirty="0" smtClean="0">
                    <a:solidFill>
                      <a:srgbClr val="0000FF"/>
                    </a:solidFill>
                  </a:rPr>
                  <a:t>))=1</a:t>
                </a:r>
              </a:p>
              <a:p>
                <a:pPr marL="771144" lvl="2" indent="-355600">
                  <a:spcBef>
                    <a:spcPct val="20000"/>
                  </a:spcBef>
                  <a:buClr>
                    <a:srgbClr val="3399FF"/>
                  </a:buClr>
                  <a:buSzPct val="85000"/>
                  <a:buAutoNum type="circleNumDbPlain"/>
                  <a:tabLst>
                    <a:tab pos="533400" algn="l"/>
                  </a:tabLst>
                  <a:defRPr/>
                </a:pPr>
                <a:r>
                  <a:rPr lang="en-US" altLang="zh-CN" sz="2600" dirty="0" smtClean="0">
                    <a:solidFill>
                      <a:srgbClr val="0000FF"/>
                    </a:solidFill>
                  </a:rPr>
                  <a:t>Compute </a:t>
                </a:r>
                <a:r>
                  <a:rPr lang="en-US" altLang="zh-CN" sz="2600" i="1" dirty="0" smtClean="0">
                    <a:solidFill>
                      <a:srgbClr val="0000FF"/>
                    </a:solidFill>
                  </a:rPr>
                  <a:t>a ≡ b</a:t>
                </a:r>
                <a:r>
                  <a:rPr lang="en-US" altLang="zh-CN" sz="2600" i="1" baseline="30000" dirty="0" smtClean="0">
                    <a:solidFill>
                      <a:srgbClr val="0000FF"/>
                    </a:solidFill>
                  </a:rPr>
                  <a:t> -</a:t>
                </a:r>
                <a:r>
                  <a:rPr lang="en-US" altLang="zh-CN" sz="2600" baseline="30000" dirty="0" smtClean="0">
                    <a:solidFill>
                      <a:srgbClr val="0000FF"/>
                    </a:solidFill>
                  </a:rPr>
                  <a:t>1</a:t>
                </a:r>
                <a:r>
                  <a:rPr lang="en-US" altLang="zh-CN" sz="2600" dirty="0" smtClean="0">
                    <a:solidFill>
                      <a:srgbClr val="0000FF"/>
                    </a:solidFill>
                  </a:rPr>
                  <a:t> (mod </a:t>
                </a:r>
                <a:r>
                  <a:rPr lang="el-GR" altLang="zh-CN" sz="2600" i="1" dirty="0" smtClean="0">
                    <a:solidFill>
                      <a:srgbClr val="0000FF"/>
                    </a:solidFill>
                  </a:rPr>
                  <a:t>ϕ</a:t>
                </a:r>
                <a:r>
                  <a:rPr lang="en-US" altLang="zh-CN" sz="2600" dirty="0" smtClean="0">
                    <a:solidFill>
                      <a:srgbClr val="0000FF"/>
                    </a:solidFill>
                  </a:rPr>
                  <a:t>(</a:t>
                </a:r>
                <a:r>
                  <a:rPr lang="en-US" altLang="zh-CN" sz="2600" i="1" dirty="0" smtClean="0">
                    <a:solidFill>
                      <a:srgbClr val="0000FF"/>
                    </a:solidFill>
                  </a:rPr>
                  <a:t>n</a:t>
                </a:r>
                <a:r>
                  <a:rPr lang="en-US" altLang="zh-CN" sz="2600" dirty="0" smtClean="0">
                    <a:solidFill>
                      <a:srgbClr val="0000FF"/>
                    </a:solidFill>
                  </a:rPr>
                  <a:t>))</a:t>
                </a:r>
              </a:p>
              <a:p>
                <a:pPr marL="771144" lvl="2" indent="-355600">
                  <a:spcBef>
                    <a:spcPct val="20000"/>
                  </a:spcBef>
                  <a:buClr>
                    <a:srgbClr val="3399FF"/>
                  </a:buClr>
                  <a:buSzPct val="85000"/>
                  <a:buAutoNum type="circleNumDbPlain"/>
                  <a:tabLst>
                    <a:tab pos="533400" algn="l"/>
                  </a:tabLst>
                  <a:defRPr/>
                </a:pPr>
                <a:r>
                  <a:rPr lang="en-US" altLang="zh-CN" sz="2600" dirty="0" smtClean="0">
                    <a:solidFill>
                      <a:srgbClr val="0000FF"/>
                    </a:solidFill>
                  </a:rPr>
                  <a:t>Output:  </a:t>
                </a:r>
              </a:p>
            </p:txBody>
          </p:sp>
        </mc:Choice>
        <mc:Fallback xmlns="">
          <p:sp>
            <p:nvSpPr>
              <p:cNvPr id="19" name="内容占位符 1"/>
              <p:cNvSpPr>
                <a:spLocks noGrp="1" noRot="1" noChangeAspect="1" noMove="1" noResize="1" noEditPoints="1" noAdjustHandles="1" noChangeArrowheads="1" noChangeShapeType="1" noTextEdit="1"/>
              </p:cNvSpPr>
              <p:nvPr>
                <p:ph idx="1"/>
              </p:nvPr>
            </p:nvSpPr>
            <p:spPr>
              <a:xfrm>
                <a:off x="0" y="1268759"/>
                <a:ext cx="9144000" cy="3577153"/>
              </a:xfrm>
              <a:blipFill rotWithShape="1">
                <a:blip r:embed="rId3" cstate="print"/>
                <a:stretch>
                  <a:fillRect b="-6133"/>
                </a:stretch>
              </a:blipFill>
            </p:spPr>
            <p:txBody>
              <a:bodyPr/>
              <a:lstStyle/>
              <a:p>
                <a:r>
                  <a:rPr lang="zh-CN" altLang="en-US">
                    <a:noFill/>
                  </a:rPr>
                  <a:t> </a:t>
                </a:r>
              </a:p>
            </p:txBody>
          </p:sp>
        </mc:Fallback>
      </mc:AlternateContent>
      <p:sp>
        <p:nvSpPr>
          <p:cNvPr id="10" name="TextBox 9"/>
          <p:cNvSpPr txBox="1"/>
          <p:nvPr/>
        </p:nvSpPr>
        <p:spPr>
          <a:xfrm>
            <a:off x="3275856" y="4797152"/>
            <a:ext cx="4968552" cy="612000"/>
          </a:xfrm>
          <a:prstGeom prst="rect">
            <a:avLst/>
          </a:prstGeom>
          <a:solidFill>
            <a:srgbClr val="00B050"/>
          </a:solidFill>
          <a:ln w="28575">
            <a:solidFill>
              <a:srgbClr val="FF3300"/>
            </a:solidFill>
            <a:prstDash val="solid"/>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pk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n, b</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public</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sp>
        <p:nvSpPr>
          <p:cNvPr id="12" name="TextBox 11"/>
          <p:cNvSpPr txBox="1"/>
          <p:nvPr/>
        </p:nvSpPr>
        <p:spPr>
          <a:xfrm>
            <a:off x="3262930" y="5985352"/>
            <a:ext cx="4968552" cy="523220"/>
          </a:xfrm>
          <a:prstGeom prst="rect">
            <a:avLst/>
          </a:prstGeom>
          <a:solidFill>
            <a:srgbClr val="000000"/>
          </a:solidFill>
          <a:ln w="28575">
            <a:solidFill>
              <a:srgbClr val="FF3300"/>
            </a:solidFill>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sk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p, q, a</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secret</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sp>
        <p:nvSpPr>
          <p:cNvPr id="13" name="圆角矩形 12"/>
          <p:cNvSpPr/>
          <p:nvPr/>
        </p:nvSpPr>
        <p:spPr>
          <a:xfrm>
            <a:off x="5220072" y="3789040"/>
            <a:ext cx="3564396" cy="648072"/>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u="sng" dirty="0" smtClean="0">
                <a:solidFill>
                  <a:srgbClr val="FFFF00"/>
                </a:solidFill>
                <a:latin typeface="Times New Roman" panose="02020603050405020304" pitchFamily="18" charset="0"/>
                <a:cs typeface="Times New Roman" panose="02020603050405020304" pitchFamily="18" charset="0"/>
              </a:rPr>
              <a:t>Euclidean algorithm</a:t>
            </a:r>
            <a:endParaRPr lang="zh-CN" altLang="en-US" sz="2800" b="1" u="sng" dirty="0">
              <a:solidFill>
                <a:srgbClr val="FFFF00"/>
              </a:solidFill>
              <a:latin typeface="Times New Roman" panose="02020603050405020304" pitchFamily="18" charset="0"/>
              <a:cs typeface="Times New Roman" panose="02020603050405020304" pitchFamily="18" charset="0"/>
            </a:endParaRPr>
          </a:p>
        </p:txBody>
      </p:sp>
      <p:pic>
        <p:nvPicPr>
          <p:cNvPr id="23" name="Picture 3" descr="C:\Users\秀姐\Desktop\key3.jpg"/>
          <p:cNvPicPr>
            <a:picLocks noChangeAspect="1" noChangeArrowheads="1"/>
          </p:cNvPicPr>
          <p:nvPr/>
        </p:nvPicPr>
        <p:blipFill>
          <a:blip r:embed="rId4" cstate="print"/>
          <a:srcRect l="36000" t="12000" r="36000" b="12000"/>
          <a:stretch>
            <a:fillRect/>
          </a:stretch>
        </p:blipFill>
        <p:spPr bwMode="auto">
          <a:xfrm rot="5400000">
            <a:off x="2357870" y="5678268"/>
            <a:ext cx="448566" cy="1217537"/>
          </a:xfrm>
          <a:prstGeom prst="rect">
            <a:avLst/>
          </a:prstGeom>
          <a:noFill/>
        </p:spPr>
      </p:pic>
      <p:pic>
        <p:nvPicPr>
          <p:cNvPr id="24" name="Picture 4" descr="C:\Users\秀姐\Desktop\key4.jpg"/>
          <p:cNvPicPr>
            <a:picLocks noChangeAspect="1" noChangeArrowheads="1"/>
          </p:cNvPicPr>
          <p:nvPr/>
        </p:nvPicPr>
        <p:blipFill>
          <a:blip r:embed="rId5" cstate="print"/>
          <a:srcRect l="34750" t="17276" r="40428" b="19379"/>
          <a:stretch>
            <a:fillRect/>
          </a:stretch>
        </p:blipFill>
        <p:spPr bwMode="auto">
          <a:xfrm rot="16200000">
            <a:off x="2284528" y="4482159"/>
            <a:ext cx="529570" cy="1165052"/>
          </a:xfrm>
          <a:prstGeom prst="rect">
            <a:avLst/>
          </a:prstGeom>
          <a:noFill/>
        </p:spPr>
      </p:pic>
      <p:sp>
        <p:nvSpPr>
          <p:cNvPr id="18" name="下箭头 17"/>
          <p:cNvSpPr/>
          <p:nvPr/>
        </p:nvSpPr>
        <p:spPr>
          <a:xfrm>
            <a:off x="4355976" y="5481160"/>
            <a:ext cx="288032" cy="4681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a:off x="6732240" y="5445224"/>
            <a:ext cx="288032" cy="46812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139952" y="5374957"/>
            <a:ext cx="875415" cy="646331"/>
          </a:xfrm>
          <a:prstGeom prst="rect">
            <a:avLst/>
          </a:prstGeom>
          <a:noFill/>
        </p:spPr>
        <p:txBody>
          <a:bodyPr wrap="square" rtlCol="0">
            <a:spAutoFit/>
          </a:bodyPr>
          <a:lstStyle/>
          <a:p>
            <a:r>
              <a:rPr lang="en-US" altLang="zh-CN" sz="3600" b="1" dirty="0" smtClean="0">
                <a:solidFill>
                  <a:srgbClr val="FF0000"/>
                </a:solidFill>
              </a:rPr>
              <a:t>×</a:t>
            </a:r>
            <a:endParaRPr lang="zh-CN" altLang="en-US" sz="3600" b="1" dirty="0">
              <a:solidFill>
                <a:srgbClr val="FF0000"/>
              </a:solidFill>
            </a:endParaRPr>
          </a:p>
        </p:txBody>
      </p:sp>
      <p:sp>
        <p:nvSpPr>
          <p:cNvPr id="5" name="TextBox 4"/>
          <p:cNvSpPr txBox="1"/>
          <p:nvPr/>
        </p:nvSpPr>
        <p:spPr>
          <a:xfrm>
            <a:off x="2195736" y="5477162"/>
            <a:ext cx="2088232" cy="400110"/>
          </a:xfrm>
          <a:prstGeom prst="rect">
            <a:avLst/>
          </a:prstGeom>
          <a:noFill/>
          <a:ln>
            <a:noFill/>
          </a:ln>
        </p:spPr>
        <p:txBody>
          <a:bodyPr wrap="square" rtlCol="0">
            <a:spAutoFit/>
          </a:bodyPr>
          <a:lstStyle/>
          <a:p>
            <a:r>
              <a:rPr lang="en-US" altLang="zh-CN" b="1" i="1" dirty="0" smtClean="0">
                <a:solidFill>
                  <a:srgbClr val="FF0000"/>
                </a:solidFill>
              </a:rPr>
              <a:t>n</a:t>
            </a:r>
            <a:r>
              <a:rPr lang="en-US" altLang="zh-CN" b="1" dirty="0" smtClean="0">
                <a:solidFill>
                  <a:srgbClr val="FF0000"/>
                </a:solidFill>
              </a:rPr>
              <a:t> should be large</a:t>
            </a:r>
            <a:endParaRPr lang="zh-CN" altLang="en-US" b="1" dirty="0">
              <a:solidFill>
                <a:srgbClr val="FF0000"/>
              </a:solidFill>
            </a:endParaRPr>
          </a:p>
        </p:txBody>
      </p:sp>
    </p:spTree>
    <p:extLst>
      <p:ext uri="{BB962C8B-B14F-4D97-AF65-F5344CB8AC3E}">
        <p14:creationId xmlns:p14="http://schemas.microsoft.com/office/powerpoint/2010/main" val="31774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3"/>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9">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3" grpId="1" animBg="1"/>
      <p:bldP spid="18" grpId="0" animBg="1"/>
      <p:bldP spid="21" grpId="0" animBg="1"/>
      <p:bldP spid="29"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26</a:t>
            </a:fld>
            <a:endParaRPr lang="zh-CN" altLang="en-US" dirty="0"/>
          </a:p>
        </p:txBody>
      </p:sp>
      <p:sp>
        <p:nvSpPr>
          <p:cNvPr id="4" name="标题 3"/>
          <p:cNvSpPr>
            <a:spLocks noGrp="1"/>
          </p:cNvSpPr>
          <p:nvPr>
            <p:ph type="title"/>
          </p:nvPr>
        </p:nvSpPr>
        <p:spPr>
          <a:xfrm>
            <a:off x="323528" y="274638"/>
            <a:ext cx="8712968" cy="850106"/>
          </a:xfrm>
        </p:spPr>
        <p:txBody>
          <a:bodyPr>
            <a:normAutofit fontScale="90000"/>
          </a:bodyPr>
          <a:lstStyle/>
          <a:p>
            <a:r>
              <a:rPr lang="en-US" altLang="zh-CN" dirty="0" smtClean="0"/>
              <a:t>RSA – Encryption &amp; Decryption </a:t>
            </a:r>
            <a:r>
              <a:rPr lang="en-US" altLang="zh-CN" dirty="0" err="1" smtClean="0"/>
              <a:t>Algs</a:t>
            </a:r>
            <a:endParaRPr lang="zh-CN" altLang="en-US" dirty="0"/>
          </a:p>
        </p:txBody>
      </p:sp>
      <p:sp>
        <p:nvSpPr>
          <p:cNvPr id="19" name="内容占位符 1"/>
          <p:cNvSpPr>
            <a:spLocks noGrp="1"/>
          </p:cNvSpPr>
          <p:nvPr>
            <p:ph idx="1"/>
          </p:nvPr>
        </p:nvSpPr>
        <p:spPr>
          <a:xfrm>
            <a:off x="251520" y="1268760"/>
            <a:ext cx="8496944" cy="2664296"/>
          </a:xfrm>
        </p:spPr>
        <p:txBody>
          <a:bodyPr>
            <a:noAutofit/>
          </a:bodyPr>
          <a:lstStyle/>
          <a:p>
            <a:pPr marL="177800" lvl="1" indent="0">
              <a:spcBef>
                <a:spcPct val="20000"/>
              </a:spcBef>
              <a:buClr>
                <a:srgbClr val="3399FF"/>
              </a:buClr>
              <a:buSzPct val="85000"/>
              <a:buNone/>
              <a:tabLst>
                <a:tab pos="533400" algn="l"/>
              </a:tabLst>
              <a:defRPr/>
            </a:pPr>
            <a:r>
              <a:rPr lang="en-US" altLang="zh-CN" sz="3200" u="sng" dirty="0" smtClean="0"/>
              <a:t>Alg. 2: </a:t>
            </a:r>
            <a:r>
              <a:rPr lang="en-US" altLang="zh-CN" sz="3200" dirty="0" err="1" smtClean="0">
                <a:solidFill>
                  <a:srgbClr val="3333FF"/>
                </a:solidFill>
              </a:rPr>
              <a:t>Enc</a:t>
            </a:r>
            <a:r>
              <a:rPr lang="en-US" altLang="zh-CN" sz="3200" dirty="0" smtClean="0">
                <a:solidFill>
                  <a:srgbClr val="3333FF"/>
                </a:solidFill>
              </a:rPr>
              <a:t>(</a:t>
            </a:r>
            <a:r>
              <a:rPr lang="en-US" altLang="zh-CN" sz="3200" i="1" dirty="0" smtClean="0">
                <a:solidFill>
                  <a:srgbClr val="3333FF"/>
                </a:solidFill>
              </a:rPr>
              <a:t>m</a:t>
            </a:r>
            <a:r>
              <a:rPr lang="en-US" altLang="zh-CN" sz="3200" dirty="0" smtClean="0">
                <a:solidFill>
                  <a:srgbClr val="3333FF"/>
                </a:solidFill>
              </a:rPr>
              <a:t>, </a:t>
            </a:r>
            <a:r>
              <a:rPr lang="en-US" altLang="zh-CN" sz="3200" dirty="0" err="1">
                <a:solidFill>
                  <a:srgbClr val="008000"/>
                </a:solidFill>
              </a:rPr>
              <a:t>pk</a:t>
            </a:r>
            <a:r>
              <a:rPr lang="en-US" altLang="zh-CN" sz="3200" dirty="0">
                <a:solidFill>
                  <a:srgbClr val="3333FF"/>
                </a:solidFill>
              </a:rPr>
              <a:t>) = </a:t>
            </a:r>
            <a:r>
              <a:rPr lang="en-US" altLang="zh-CN" sz="3200" i="1" dirty="0" smtClean="0">
                <a:solidFill>
                  <a:srgbClr val="FF0000"/>
                </a:solidFill>
              </a:rPr>
              <a:t>c</a:t>
            </a:r>
            <a:endParaRPr lang="en-US" altLang="zh-CN" sz="3200" i="1" dirty="0" smtClean="0">
              <a:solidFill>
                <a:srgbClr val="0000FF"/>
              </a:solidFill>
            </a:endParaRPr>
          </a:p>
          <a:p>
            <a:pPr marL="872744" lvl="2" indent="-457200">
              <a:lnSpc>
                <a:spcPct val="150000"/>
              </a:lnSpc>
              <a:spcBef>
                <a:spcPct val="20000"/>
              </a:spcBef>
              <a:buClr>
                <a:srgbClr val="3399FF"/>
              </a:buClr>
              <a:buSzPct val="85000"/>
              <a:buFont typeface="Wingdings" pitchFamily="2" charset="2"/>
              <a:buChar char="l"/>
              <a:tabLst>
                <a:tab pos="533400" algn="l"/>
              </a:tabLst>
              <a:defRPr/>
            </a:pPr>
            <a:r>
              <a:rPr lang="en-US" altLang="zh-CN" sz="2600" dirty="0" smtClean="0">
                <a:solidFill>
                  <a:srgbClr val="0000FF"/>
                </a:solidFill>
              </a:rPr>
              <a:t> </a:t>
            </a:r>
            <a:r>
              <a:rPr lang="en-US" altLang="zh-CN" sz="2800" dirty="0" smtClean="0">
                <a:solidFill>
                  <a:srgbClr val="0000FF"/>
                </a:solidFill>
              </a:rPr>
              <a:t>Compute:    </a:t>
            </a:r>
            <a:r>
              <a:rPr lang="en-US" altLang="zh-CN" sz="2800" dirty="0" err="1" smtClean="0">
                <a:solidFill>
                  <a:srgbClr val="0000FF"/>
                </a:solidFill>
              </a:rPr>
              <a:t>Enc</a:t>
            </a:r>
            <a:r>
              <a:rPr lang="en-US" altLang="zh-CN" sz="2800" dirty="0" smtClean="0">
                <a:solidFill>
                  <a:srgbClr val="0000FF"/>
                </a:solidFill>
              </a:rPr>
              <a:t>(</a:t>
            </a:r>
            <a:r>
              <a:rPr lang="en-US" altLang="zh-CN" sz="2800" i="1" dirty="0" smtClean="0">
                <a:solidFill>
                  <a:srgbClr val="0000FF"/>
                </a:solidFill>
              </a:rPr>
              <a:t>m</a:t>
            </a:r>
            <a:r>
              <a:rPr lang="en-US" altLang="zh-CN" sz="2800" dirty="0" smtClean="0">
                <a:solidFill>
                  <a:srgbClr val="3333FF"/>
                </a:solidFill>
              </a:rPr>
              <a:t>, </a:t>
            </a:r>
            <a:r>
              <a:rPr lang="en-US" altLang="zh-CN" sz="2800" dirty="0" err="1">
                <a:solidFill>
                  <a:srgbClr val="008000"/>
                </a:solidFill>
              </a:rPr>
              <a:t>pk</a:t>
            </a:r>
            <a:r>
              <a:rPr lang="en-US" altLang="zh-CN" sz="2800" dirty="0">
                <a:solidFill>
                  <a:srgbClr val="3333FF"/>
                </a:solidFill>
              </a:rPr>
              <a:t>)</a:t>
            </a:r>
            <a:r>
              <a:rPr lang="en-US" altLang="zh-CN" sz="2800" dirty="0" smtClean="0">
                <a:solidFill>
                  <a:srgbClr val="0000FF"/>
                </a:solidFill>
              </a:rPr>
              <a:t> = </a:t>
            </a:r>
            <a:r>
              <a:rPr lang="en-US" altLang="zh-CN" sz="2800" i="1" dirty="0" err="1" smtClean="0">
                <a:solidFill>
                  <a:srgbClr val="0000FF"/>
                </a:solidFill>
              </a:rPr>
              <a:t>m</a:t>
            </a:r>
            <a:r>
              <a:rPr lang="en-US" altLang="zh-CN" sz="2800" i="1" baseline="30000" dirty="0" err="1" smtClean="0">
                <a:solidFill>
                  <a:srgbClr val="339933"/>
                </a:solidFill>
              </a:rPr>
              <a:t>b</a:t>
            </a:r>
            <a:r>
              <a:rPr lang="en-US" altLang="zh-CN" sz="2800" dirty="0" smtClean="0">
                <a:solidFill>
                  <a:srgbClr val="0000FF"/>
                </a:solidFill>
              </a:rPr>
              <a:t>  mod </a:t>
            </a:r>
            <a:r>
              <a:rPr lang="en-US" altLang="zh-CN" sz="2800" i="1" dirty="0" smtClean="0">
                <a:solidFill>
                  <a:srgbClr val="339933"/>
                </a:solidFill>
              </a:rPr>
              <a:t>n</a:t>
            </a:r>
            <a:r>
              <a:rPr lang="en-US" altLang="zh-CN" sz="2800" dirty="0" smtClean="0">
                <a:solidFill>
                  <a:srgbClr val="3333FF"/>
                </a:solidFill>
              </a:rPr>
              <a:t> </a:t>
            </a:r>
            <a:r>
              <a:rPr lang="en-US" altLang="zh-CN" sz="2800" dirty="0">
                <a:solidFill>
                  <a:srgbClr val="3333FF"/>
                </a:solidFill>
              </a:rPr>
              <a:t>= </a:t>
            </a:r>
            <a:r>
              <a:rPr lang="en-US" altLang="zh-CN" sz="2800" i="1" dirty="0" smtClean="0">
                <a:solidFill>
                  <a:srgbClr val="FF0000"/>
                </a:solidFill>
              </a:rPr>
              <a:t>c </a:t>
            </a:r>
            <a:endParaRPr lang="en-US" altLang="zh-CN" sz="2800" dirty="0" smtClean="0">
              <a:solidFill>
                <a:srgbClr val="0000FF"/>
              </a:solidFill>
            </a:endParaRPr>
          </a:p>
          <a:p>
            <a:endParaRPr lang="en-US" altLang="zh-CN" sz="2600" dirty="0" smtClean="0"/>
          </a:p>
        </p:txBody>
      </p:sp>
      <p:sp>
        <p:nvSpPr>
          <p:cNvPr id="27" name="TextBox 26"/>
          <p:cNvSpPr txBox="1"/>
          <p:nvPr/>
        </p:nvSpPr>
        <p:spPr>
          <a:xfrm>
            <a:off x="2483768" y="2780928"/>
            <a:ext cx="4176464" cy="523220"/>
          </a:xfrm>
          <a:prstGeom prst="rect">
            <a:avLst/>
          </a:prstGeom>
          <a:solidFill>
            <a:srgbClr val="00B050"/>
          </a:solidFill>
          <a:ln w="28575">
            <a:solidFill>
              <a:srgbClr val="FF3300"/>
            </a:solidFill>
            <a:prstDash val="solid"/>
          </a:ln>
        </p:spPr>
        <p:txBody>
          <a:bodyPr wrap="square" rtlCol="0">
            <a:spAutoFit/>
          </a:bodyPr>
          <a:lstStyle/>
          <a:p>
            <a:pPr algn="ctr"/>
            <a:r>
              <a:rPr lang="en-US" altLang="zh-CN" sz="2800" b="1" dirty="0" err="1" smtClean="0">
                <a:solidFill>
                  <a:schemeClr val="bg1"/>
                </a:solidFill>
                <a:latin typeface="Times New Roman" pitchFamily="18" charset="0"/>
                <a:cs typeface="Times New Roman" pitchFamily="18" charset="0"/>
              </a:rPr>
              <a:t>pk</a:t>
            </a:r>
            <a:r>
              <a:rPr lang="en-US" altLang="zh-CN" sz="2800" b="1" dirty="0" smtClean="0">
                <a:solidFill>
                  <a:schemeClr val="bg1"/>
                </a:solidFill>
                <a:latin typeface="Times New Roman" pitchFamily="18" charset="0"/>
                <a:cs typeface="Times New Roman" pitchFamily="18" charset="0"/>
              </a:rPr>
              <a:t>=</a:t>
            </a:r>
            <a:r>
              <a:rPr lang="en-US" sz="2800" b="1" dirty="0" smtClean="0">
                <a:solidFill>
                  <a:schemeClr val="bg1"/>
                </a:solidFill>
                <a:latin typeface="Times New Roman" pitchFamily="18" charset="0"/>
                <a:cs typeface="Times New Roman" pitchFamily="18" charset="0"/>
              </a:rPr>
              <a:t>(</a:t>
            </a:r>
            <a:r>
              <a:rPr lang="en-US" sz="2800" b="1" i="1" dirty="0" smtClean="0">
                <a:solidFill>
                  <a:schemeClr val="bg1"/>
                </a:solidFill>
                <a:latin typeface="Times New Roman" pitchFamily="18" charset="0"/>
                <a:cs typeface="Times New Roman" pitchFamily="18" charset="0"/>
              </a:rPr>
              <a:t>n, b</a:t>
            </a:r>
            <a:r>
              <a:rPr lang="en-US" sz="2800" b="1" dirty="0" smtClean="0">
                <a:solidFill>
                  <a:schemeClr val="bg1"/>
                </a:solidFill>
                <a:latin typeface="Times New Roman" pitchFamily="18" charset="0"/>
                <a:cs typeface="Times New Roman" pitchFamily="18" charset="0"/>
              </a:rPr>
              <a:t>) is the public key</a:t>
            </a:r>
            <a:endParaRPr lang="en-US" sz="2800" b="1" dirty="0">
              <a:solidFill>
                <a:schemeClr val="bg1"/>
              </a:solidFill>
              <a:latin typeface="Times New Roman" pitchFamily="18" charset="0"/>
              <a:cs typeface="Times New Roman" pitchFamily="18" charset="0"/>
            </a:endParaRPr>
          </a:p>
        </p:txBody>
      </p:sp>
      <p:sp>
        <p:nvSpPr>
          <p:cNvPr id="9" name="内容占位符 1"/>
          <p:cNvSpPr txBox="1">
            <a:spLocks/>
          </p:cNvSpPr>
          <p:nvPr/>
        </p:nvSpPr>
        <p:spPr>
          <a:xfrm>
            <a:off x="216024" y="4437112"/>
            <a:ext cx="8820472" cy="1781036"/>
          </a:xfrm>
          <a:prstGeom prst="rect">
            <a:avLst/>
          </a:prstGeom>
        </p:spPr>
        <p:txBody>
          <a:bodyPr vert="horz">
            <a:noAutofit/>
          </a:bodyPr>
          <a:lstStyle>
            <a:lvl1pPr marL="365760" indent="-256032" algn="l" rtl="0" eaLnBrk="1" latinLnBrk="0" hangingPunct="1">
              <a:lnSpc>
                <a:spcPct val="130000"/>
              </a:lnSpc>
              <a:spcBef>
                <a:spcPts val="400"/>
              </a:spcBef>
              <a:spcAft>
                <a:spcPts val="0"/>
              </a:spcAft>
              <a:buClr>
                <a:schemeClr val="accent1"/>
              </a:buClr>
              <a:buSzPct val="100000"/>
              <a:buFont typeface="Wingdings 3"/>
              <a:buChar char=""/>
              <a:defRPr kumimoji="0" sz="3200" b="1" kern="1200">
                <a:solidFill>
                  <a:schemeClr val="tx1"/>
                </a:solidFill>
                <a:latin typeface="Times New Roman" pitchFamily="18" charset="0"/>
                <a:ea typeface="+mn-ea"/>
                <a:cs typeface="Times New Roman" pitchFamily="18" charset="0"/>
              </a:defRPr>
            </a:lvl1pPr>
            <a:lvl2pPr marL="621792" indent="-228600" algn="l" rtl="0" eaLnBrk="1" latinLnBrk="0" hangingPunct="1">
              <a:lnSpc>
                <a:spcPct val="130000"/>
              </a:lnSpc>
              <a:spcBef>
                <a:spcPts val="324"/>
              </a:spcBef>
              <a:buClr>
                <a:srgbClr val="5680F8"/>
              </a:buClr>
              <a:buSzPct val="80000"/>
              <a:buFont typeface="Wingdings" pitchFamily="2" charset="2"/>
              <a:buChar char="l"/>
              <a:defRPr kumimoji="0" sz="2800" b="1" kern="1200">
                <a:solidFill>
                  <a:schemeClr val="tx1"/>
                </a:solidFill>
                <a:latin typeface="Times New Roman" pitchFamily="18" charset="0"/>
                <a:ea typeface="+mn-ea"/>
                <a:cs typeface="Times New Roman" pitchFamily="18" charset="0"/>
              </a:defRPr>
            </a:lvl2pPr>
            <a:lvl3pPr marL="859536" indent="-228600" algn="l" rtl="0" eaLnBrk="1" latinLnBrk="0" hangingPunct="1">
              <a:lnSpc>
                <a:spcPct val="130000"/>
              </a:lnSpc>
              <a:spcBef>
                <a:spcPts val="350"/>
              </a:spcBef>
              <a:buClr>
                <a:srgbClr val="00FFFF"/>
              </a:buClr>
              <a:buSzPct val="100000"/>
              <a:buFont typeface="Wingdings" pitchFamily="2" charset="2"/>
              <a:buChar char="Ø"/>
              <a:defRPr kumimoji="0" sz="2400" b="1" kern="1200">
                <a:solidFill>
                  <a:schemeClr val="tx1"/>
                </a:solidFill>
                <a:latin typeface="Times New Roman" pitchFamily="18" charset="0"/>
                <a:ea typeface="+mn-ea"/>
                <a:cs typeface="Times New Roman" pitchFamily="18" charset="0"/>
              </a:defRPr>
            </a:lvl3pPr>
            <a:lvl4pPr marL="1143000" indent="-228600" algn="l" rtl="0" eaLnBrk="1" latinLnBrk="0" hangingPunct="1">
              <a:lnSpc>
                <a:spcPct val="130000"/>
              </a:lnSpc>
              <a:spcBef>
                <a:spcPts val="350"/>
              </a:spcBef>
              <a:buClr>
                <a:schemeClr val="accent2"/>
              </a:buClr>
              <a:buFont typeface="Wingdings 2"/>
              <a:buChar char=""/>
              <a:defRPr kumimoji="0" sz="2000" b="1" kern="1200">
                <a:solidFill>
                  <a:schemeClr val="tx1"/>
                </a:solidFill>
                <a:latin typeface="Times New Roman" pitchFamily="18" charset="0"/>
                <a:ea typeface="+mn-ea"/>
                <a:cs typeface="Times New Roman" pitchFamily="18" charset="0"/>
              </a:defRPr>
            </a:lvl4pPr>
            <a:lvl5pPr marL="1371600" indent="-228600" algn="l" rtl="0" eaLnBrk="1" latinLnBrk="0" hangingPunct="1">
              <a:lnSpc>
                <a:spcPct val="130000"/>
              </a:lnSpc>
              <a:spcBef>
                <a:spcPts val="350"/>
              </a:spcBef>
              <a:buClr>
                <a:schemeClr val="accent2"/>
              </a:buClr>
              <a:buFont typeface="Wingdings 2"/>
              <a:buChar char=""/>
              <a:defRPr kumimoji="0" sz="18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77800" lvl="1" indent="0">
              <a:spcBef>
                <a:spcPct val="20000"/>
              </a:spcBef>
              <a:buClr>
                <a:srgbClr val="3399FF"/>
              </a:buClr>
              <a:buSzPct val="85000"/>
              <a:buFont typeface="Wingdings" pitchFamily="2" charset="2"/>
              <a:buNone/>
              <a:tabLst>
                <a:tab pos="533400" algn="l"/>
              </a:tabLst>
              <a:defRPr/>
            </a:pPr>
            <a:r>
              <a:rPr lang="en-US" altLang="zh-CN" sz="3200" u="sng" dirty="0" smtClean="0"/>
              <a:t>Alg. 3:</a:t>
            </a:r>
            <a:r>
              <a:rPr lang="en-US" altLang="zh-CN" sz="3200" dirty="0" smtClean="0">
                <a:solidFill>
                  <a:srgbClr val="0000FF"/>
                </a:solidFill>
              </a:rPr>
              <a:t> </a:t>
            </a:r>
            <a:r>
              <a:rPr lang="en-US" altLang="zh-CN" sz="3200" dirty="0" smtClean="0">
                <a:solidFill>
                  <a:srgbClr val="3333FF"/>
                </a:solidFill>
              </a:rPr>
              <a:t>Dec(</a:t>
            </a:r>
            <a:r>
              <a:rPr lang="en-US" altLang="zh-CN" sz="3200" i="1" dirty="0" smtClean="0">
                <a:solidFill>
                  <a:srgbClr val="FF0000"/>
                </a:solidFill>
              </a:rPr>
              <a:t>c</a:t>
            </a:r>
            <a:r>
              <a:rPr lang="en-US" altLang="zh-CN" sz="3200" dirty="0" smtClean="0">
                <a:solidFill>
                  <a:srgbClr val="3333FF"/>
                </a:solidFill>
              </a:rPr>
              <a:t>, </a:t>
            </a:r>
            <a:r>
              <a:rPr lang="en-US" altLang="zh-CN" sz="3200" dirty="0" err="1" smtClean="0"/>
              <a:t>sk</a:t>
            </a:r>
            <a:r>
              <a:rPr lang="en-US" altLang="zh-CN" sz="3200" dirty="0" smtClean="0">
                <a:solidFill>
                  <a:srgbClr val="3333FF"/>
                </a:solidFill>
              </a:rPr>
              <a:t>) = </a:t>
            </a:r>
            <a:r>
              <a:rPr lang="en-US" altLang="zh-CN" sz="3200" i="1" dirty="0" smtClean="0">
                <a:solidFill>
                  <a:srgbClr val="3333FF"/>
                </a:solidFill>
              </a:rPr>
              <a:t>m</a:t>
            </a:r>
            <a:r>
              <a:rPr lang="en-US" altLang="zh-CN" sz="3200" dirty="0" smtClean="0">
                <a:solidFill>
                  <a:srgbClr val="3333FF"/>
                </a:solidFill>
              </a:rPr>
              <a:t>'</a:t>
            </a:r>
            <a:r>
              <a:rPr lang="en-US" altLang="zh-CN" sz="3200" dirty="0" smtClean="0"/>
              <a:t> </a:t>
            </a:r>
            <a:r>
              <a:rPr lang="en-US" altLang="zh-CN" sz="2000" dirty="0" smtClean="0">
                <a:solidFill>
                  <a:srgbClr val="3333FF"/>
                </a:solidFill>
              </a:rPr>
              <a:t> </a:t>
            </a:r>
            <a:endParaRPr lang="en-US" altLang="zh-CN" dirty="0" smtClean="0">
              <a:solidFill>
                <a:srgbClr val="3333FF"/>
              </a:solidFill>
            </a:endParaRPr>
          </a:p>
          <a:p>
            <a:pPr marL="872744" lvl="2" indent="-457200">
              <a:lnSpc>
                <a:spcPct val="150000"/>
              </a:lnSpc>
              <a:spcBef>
                <a:spcPct val="20000"/>
              </a:spcBef>
              <a:buClr>
                <a:srgbClr val="3399FF"/>
              </a:buClr>
              <a:buSzPct val="85000"/>
              <a:buFont typeface="Wingdings" pitchFamily="2" charset="2"/>
              <a:buChar char="l"/>
              <a:tabLst>
                <a:tab pos="533400" algn="l"/>
              </a:tabLst>
              <a:defRPr/>
            </a:pPr>
            <a:r>
              <a:rPr lang="en-US" altLang="zh-CN" sz="2800" dirty="0" smtClean="0">
                <a:solidFill>
                  <a:srgbClr val="3333FF"/>
                </a:solidFill>
              </a:rPr>
              <a:t> </a:t>
            </a:r>
            <a:r>
              <a:rPr lang="en-US" altLang="zh-CN" sz="2800" dirty="0" smtClean="0">
                <a:solidFill>
                  <a:srgbClr val="0000FF"/>
                </a:solidFill>
              </a:rPr>
              <a:t>Compute:  </a:t>
            </a:r>
            <a:r>
              <a:rPr lang="en-US" altLang="zh-CN" sz="2800" dirty="0" smtClean="0">
                <a:solidFill>
                  <a:srgbClr val="3333FF"/>
                </a:solidFill>
              </a:rPr>
              <a:t>Dec(</a:t>
            </a:r>
            <a:r>
              <a:rPr lang="en-US" altLang="zh-CN" sz="2800" i="1" dirty="0" smtClean="0">
                <a:solidFill>
                  <a:srgbClr val="FF0000"/>
                </a:solidFill>
              </a:rPr>
              <a:t>c</a:t>
            </a:r>
            <a:r>
              <a:rPr lang="en-US" altLang="zh-CN" sz="2800" dirty="0">
                <a:solidFill>
                  <a:srgbClr val="3333FF"/>
                </a:solidFill>
              </a:rPr>
              <a:t>, </a:t>
            </a:r>
            <a:r>
              <a:rPr lang="en-US" altLang="zh-CN" sz="2800" dirty="0" err="1"/>
              <a:t>sk</a:t>
            </a:r>
            <a:r>
              <a:rPr lang="en-US" altLang="zh-CN" sz="2800" dirty="0">
                <a:solidFill>
                  <a:srgbClr val="3333FF"/>
                </a:solidFill>
              </a:rPr>
              <a:t>) </a:t>
            </a:r>
            <a:r>
              <a:rPr lang="en-US" altLang="zh-CN" sz="2800" dirty="0" smtClean="0">
                <a:solidFill>
                  <a:srgbClr val="3333FF"/>
                </a:solidFill>
              </a:rPr>
              <a:t>=</a:t>
            </a:r>
            <a:r>
              <a:rPr lang="en-US" altLang="zh-CN" sz="2800" dirty="0" smtClean="0">
                <a:solidFill>
                  <a:srgbClr val="0000FF"/>
                </a:solidFill>
              </a:rPr>
              <a:t> </a:t>
            </a:r>
            <a:r>
              <a:rPr lang="en-US" altLang="zh-CN" sz="2800" i="1" dirty="0" smtClean="0">
                <a:solidFill>
                  <a:srgbClr val="FF0000"/>
                </a:solidFill>
              </a:rPr>
              <a:t>c</a:t>
            </a:r>
            <a:r>
              <a:rPr lang="en-US" altLang="zh-CN" sz="2800" i="1" baseline="30000" dirty="0" smtClean="0"/>
              <a:t>a</a:t>
            </a:r>
            <a:r>
              <a:rPr lang="en-US" altLang="zh-CN" sz="2800" dirty="0" smtClean="0">
                <a:solidFill>
                  <a:srgbClr val="0000FF"/>
                </a:solidFill>
              </a:rPr>
              <a:t>  mod </a:t>
            </a:r>
            <a:r>
              <a:rPr lang="en-US" altLang="zh-CN" sz="2800" i="1" dirty="0" smtClean="0">
                <a:solidFill>
                  <a:srgbClr val="339933"/>
                </a:solidFill>
              </a:rPr>
              <a:t>n</a:t>
            </a:r>
            <a:r>
              <a:rPr lang="en-US" altLang="zh-CN" sz="2800" dirty="0" smtClean="0">
                <a:solidFill>
                  <a:srgbClr val="3333FF"/>
                </a:solidFill>
              </a:rPr>
              <a:t> = </a:t>
            </a:r>
            <a:r>
              <a:rPr lang="en-US" altLang="zh-CN" sz="2800" i="1" dirty="0" smtClean="0">
                <a:solidFill>
                  <a:srgbClr val="3333FF"/>
                </a:solidFill>
              </a:rPr>
              <a:t>m</a:t>
            </a:r>
            <a:r>
              <a:rPr lang="en-US" altLang="zh-CN" sz="2800" dirty="0" smtClean="0">
                <a:solidFill>
                  <a:srgbClr val="3333FF"/>
                </a:solidFill>
              </a:rPr>
              <a:t>'</a:t>
            </a:r>
            <a:r>
              <a:rPr lang="en-US" altLang="zh-CN" sz="2800" dirty="0" smtClean="0"/>
              <a:t> </a:t>
            </a:r>
            <a:endParaRPr lang="en-US" altLang="zh-CN" sz="2800" dirty="0" smtClean="0">
              <a:solidFill>
                <a:srgbClr val="3333FF"/>
              </a:solidFill>
            </a:endParaRPr>
          </a:p>
        </p:txBody>
      </p:sp>
      <p:sp>
        <p:nvSpPr>
          <p:cNvPr id="10" name="TextBox 9"/>
          <p:cNvSpPr txBox="1"/>
          <p:nvPr/>
        </p:nvSpPr>
        <p:spPr>
          <a:xfrm>
            <a:off x="2195736" y="5930116"/>
            <a:ext cx="4608512" cy="523220"/>
          </a:xfrm>
          <a:prstGeom prst="rect">
            <a:avLst/>
          </a:prstGeom>
          <a:solidFill>
            <a:srgbClr val="000000"/>
          </a:solidFill>
          <a:ln w="28575">
            <a:solidFill>
              <a:srgbClr val="FF3300"/>
            </a:solidFill>
          </a:ln>
        </p:spPr>
        <p:txBody>
          <a:bodyPr wrap="square" rtlCol="0">
            <a:spAutoFit/>
          </a:bodyPr>
          <a:lstStyle/>
          <a:p>
            <a:pPr algn="ctr"/>
            <a:r>
              <a:rPr lang="en-US" altLang="zh-CN" sz="2800" b="1" dirty="0" err="1" smtClean="0">
                <a:solidFill>
                  <a:schemeClr val="bg1"/>
                </a:solidFill>
                <a:latin typeface="Times New Roman" pitchFamily="18" charset="0"/>
                <a:cs typeface="Times New Roman" pitchFamily="18" charset="0"/>
              </a:rPr>
              <a:t>sk</a:t>
            </a:r>
            <a:r>
              <a:rPr lang="en-US" altLang="zh-CN" sz="2800" b="1" dirty="0" smtClean="0">
                <a:solidFill>
                  <a:schemeClr val="bg1"/>
                </a:solidFill>
                <a:latin typeface="Times New Roman" pitchFamily="18" charset="0"/>
                <a:cs typeface="Times New Roman" pitchFamily="18" charset="0"/>
              </a:rPr>
              <a:t>=</a:t>
            </a:r>
            <a:r>
              <a:rPr lang="en-US" sz="2800" b="1" dirty="0" smtClean="0">
                <a:solidFill>
                  <a:schemeClr val="bg1"/>
                </a:solidFill>
                <a:latin typeface="Times New Roman" pitchFamily="18" charset="0"/>
                <a:cs typeface="Times New Roman" pitchFamily="18" charset="0"/>
              </a:rPr>
              <a:t>(</a:t>
            </a:r>
            <a:r>
              <a:rPr lang="en-US" sz="2800" b="1" i="1" dirty="0" smtClean="0">
                <a:solidFill>
                  <a:schemeClr val="bg1"/>
                </a:solidFill>
                <a:latin typeface="Times New Roman" pitchFamily="18" charset="0"/>
                <a:cs typeface="Times New Roman" pitchFamily="18" charset="0"/>
              </a:rPr>
              <a:t>p, q, a</a:t>
            </a:r>
            <a:r>
              <a:rPr lang="en-US" sz="2800" b="1" dirty="0" smtClean="0">
                <a:solidFill>
                  <a:schemeClr val="bg1"/>
                </a:solidFill>
                <a:latin typeface="Times New Roman" pitchFamily="18" charset="0"/>
                <a:cs typeface="Times New Roman" pitchFamily="18" charset="0"/>
              </a:rPr>
              <a:t>) is the secret key</a:t>
            </a:r>
            <a:endParaRPr lang="en-US" sz="2800" b="1" dirty="0">
              <a:solidFill>
                <a:schemeClr val="bg1"/>
              </a:solidFill>
              <a:latin typeface="Times New Roman" pitchFamily="18" charset="0"/>
              <a:cs typeface="Times New Roman" pitchFamily="18" charset="0"/>
            </a:endParaRPr>
          </a:p>
        </p:txBody>
      </p:sp>
      <p:cxnSp>
        <p:nvCxnSpPr>
          <p:cNvPr id="5" name="直接连接符 4"/>
          <p:cNvCxnSpPr/>
          <p:nvPr/>
        </p:nvCxnSpPr>
        <p:spPr>
          <a:xfrm>
            <a:off x="216024" y="4129916"/>
            <a:ext cx="8964488"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547664" y="3320988"/>
            <a:ext cx="5472608" cy="1260140"/>
          </a:xfrm>
          <a:prstGeom prst="round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000" b="1" dirty="0">
                <a:solidFill>
                  <a:srgbClr val="FF3300"/>
                </a:solidFill>
                <a:latin typeface="Times New Roman" panose="02020603050405020304" pitchFamily="18" charset="0"/>
                <a:cs typeface="Times New Roman" panose="02020603050405020304" pitchFamily="18" charset="0"/>
              </a:rPr>
              <a:t>Correctness: </a:t>
            </a:r>
            <a:r>
              <a:rPr lang="en-US" altLang="zh-CN" sz="4000" b="1" i="1" dirty="0">
                <a:solidFill>
                  <a:srgbClr val="3333FF"/>
                </a:solidFill>
                <a:latin typeface="Times New Roman" panose="02020603050405020304" pitchFamily="18" charset="0"/>
                <a:cs typeface="Times New Roman" panose="02020603050405020304" pitchFamily="18" charset="0"/>
              </a:rPr>
              <a:t>m </a:t>
            </a:r>
            <a:r>
              <a:rPr lang="en-US" altLang="zh-CN" sz="4000" b="1" i="1" dirty="0">
                <a:solidFill>
                  <a:srgbClr val="0000FF"/>
                </a:solidFill>
                <a:latin typeface="Times New Roman" panose="02020603050405020304" pitchFamily="18" charset="0"/>
                <a:cs typeface="Times New Roman" panose="02020603050405020304" pitchFamily="18" charset="0"/>
              </a:rPr>
              <a:t>= </a:t>
            </a:r>
            <a:r>
              <a:rPr lang="en-US" altLang="zh-CN" sz="4000" b="1" i="1" dirty="0">
                <a:solidFill>
                  <a:srgbClr val="3333FF"/>
                </a:solidFill>
                <a:latin typeface="Times New Roman" panose="02020603050405020304" pitchFamily="18" charset="0"/>
                <a:cs typeface="Times New Roman" panose="02020603050405020304" pitchFamily="18" charset="0"/>
              </a:rPr>
              <a:t>m</a:t>
            </a:r>
            <a:r>
              <a:rPr lang="en-US" altLang="zh-CN" sz="4000" b="1" dirty="0">
                <a:solidFill>
                  <a:srgbClr val="3333FF"/>
                </a:solidFill>
                <a:latin typeface="Times New Roman" panose="02020603050405020304" pitchFamily="18" charset="0"/>
                <a:cs typeface="Times New Roman" panose="02020603050405020304" pitchFamily="18" charset="0"/>
              </a:rPr>
              <a:t>' </a:t>
            </a:r>
            <a:r>
              <a:rPr lang="en-US" altLang="zh-CN" sz="4000" b="1" dirty="0">
                <a:solidFill>
                  <a:srgbClr val="FF0000"/>
                </a:solidFill>
                <a:latin typeface="Times New Roman" panose="02020603050405020304" pitchFamily="18" charset="0"/>
                <a:cs typeface="Times New Roman" panose="02020603050405020304" pitchFamily="18" charset="0"/>
              </a:rPr>
              <a:t>?</a:t>
            </a:r>
            <a:endParaRPr lang="en-US" altLang="zh-CN" sz="4000" b="1" dirty="0">
              <a:solidFill>
                <a:srgbClr val="FF0000"/>
              </a:solidFill>
              <a:latin typeface="Times New Roman" panose="02020603050405020304" pitchFamily="18" charset="0"/>
              <a:cs typeface="Times New Roman" panose="02020603050405020304" pitchFamily="18" charset="0"/>
              <a:sym typeface="Wingdings" pitchFamily="2" charset="2"/>
            </a:endParaRPr>
          </a:p>
        </p:txBody>
      </p:sp>
      <p:sp>
        <p:nvSpPr>
          <p:cNvPr id="2" name="矩形 1"/>
          <p:cNvSpPr/>
          <p:nvPr/>
        </p:nvSpPr>
        <p:spPr>
          <a:xfrm>
            <a:off x="4932040" y="1412776"/>
            <a:ext cx="2161169" cy="400110"/>
          </a:xfrm>
          <a:prstGeom prst="rect">
            <a:avLst/>
          </a:prstGeom>
        </p:spPr>
        <p:txBody>
          <a:bodyPr wrap="none">
            <a:spAutoFit/>
          </a:bodyPr>
          <a:lstStyle/>
          <a:p>
            <a:r>
              <a:rPr lang="en-US" altLang="zh-CN" dirty="0" smtClean="0"/>
              <a:t>(Cryptosystem 6.1)</a:t>
            </a:r>
            <a:endParaRPr lang="zh-CN" altLang="en-US" dirty="0"/>
          </a:p>
        </p:txBody>
      </p:sp>
    </p:spTree>
    <p:extLst>
      <p:ext uri="{BB962C8B-B14F-4D97-AF65-F5344CB8AC3E}">
        <p14:creationId xmlns:p14="http://schemas.microsoft.com/office/powerpoint/2010/main" val="18149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27</a:t>
            </a:fld>
            <a:endParaRPr lang="zh-CN" altLang="en-US" dirty="0"/>
          </a:p>
        </p:txBody>
      </p:sp>
      <p:sp>
        <p:nvSpPr>
          <p:cNvPr id="4" name="标题 3"/>
          <p:cNvSpPr>
            <a:spLocks noGrp="1"/>
          </p:cNvSpPr>
          <p:nvPr>
            <p:ph type="title"/>
          </p:nvPr>
        </p:nvSpPr>
        <p:spPr/>
        <p:txBody>
          <a:bodyPr>
            <a:normAutofit/>
          </a:bodyPr>
          <a:lstStyle/>
          <a:p>
            <a:r>
              <a:rPr lang="en-US" altLang="zh-CN" dirty="0" smtClean="0"/>
              <a:t>RSA - Correctness</a:t>
            </a:r>
            <a:endParaRPr lang="zh-CN" altLang="en-US" dirty="0"/>
          </a:p>
        </p:txBody>
      </p:sp>
      <p:sp>
        <p:nvSpPr>
          <p:cNvPr id="11" name="圆角矩形 10"/>
          <p:cNvSpPr/>
          <p:nvPr/>
        </p:nvSpPr>
        <p:spPr>
          <a:xfrm>
            <a:off x="539552" y="1304764"/>
            <a:ext cx="5472608" cy="684076"/>
          </a:xfrm>
          <a:prstGeom prst="round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3600" b="1" dirty="0">
                <a:solidFill>
                  <a:srgbClr val="FF3300"/>
                </a:solidFill>
                <a:latin typeface="Times New Roman" panose="02020603050405020304" pitchFamily="18" charset="0"/>
                <a:cs typeface="Times New Roman" panose="02020603050405020304" pitchFamily="18" charset="0"/>
              </a:rPr>
              <a:t>Correctness: </a:t>
            </a:r>
            <a:r>
              <a:rPr lang="en-US" altLang="zh-CN" sz="3600" b="1" i="1" dirty="0">
                <a:solidFill>
                  <a:srgbClr val="3333FF"/>
                </a:solidFill>
                <a:latin typeface="Times New Roman" panose="02020603050405020304" pitchFamily="18" charset="0"/>
                <a:cs typeface="Times New Roman" panose="02020603050405020304" pitchFamily="18" charset="0"/>
              </a:rPr>
              <a:t>m </a:t>
            </a:r>
            <a:r>
              <a:rPr lang="en-US" altLang="zh-CN" sz="3600" b="1" i="1" dirty="0">
                <a:solidFill>
                  <a:srgbClr val="0000FF"/>
                </a:solidFill>
                <a:latin typeface="Times New Roman" panose="02020603050405020304" pitchFamily="18" charset="0"/>
                <a:cs typeface="Times New Roman" panose="02020603050405020304" pitchFamily="18" charset="0"/>
              </a:rPr>
              <a:t>= </a:t>
            </a:r>
            <a:r>
              <a:rPr lang="en-US" altLang="zh-CN" sz="3600" b="1" i="1" dirty="0">
                <a:solidFill>
                  <a:srgbClr val="3333FF"/>
                </a:solidFill>
                <a:latin typeface="Times New Roman" panose="02020603050405020304" pitchFamily="18" charset="0"/>
                <a:cs typeface="Times New Roman" panose="02020603050405020304" pitchFamily="18" charset="0"/>
              </a:rPr>
              <a:t>m</a:t>
            </a:r>
            <a:r>
              <a:rPr lang="en-US" altLang="zh-CN" sz="3600" b="1" dirty="0" smtClean="0">
                <a:solidFill>
                  <a:srgbClr val="3333FF"/>
                </a:solidFill>
                <a:latin typeface="Times New Roman" panose="02020603050405020304" pitchFamily="18" charset="0"/>
                <a:cs typeface="Times New Roman" panose="02020603050405020304" pitchFamily="18" charset="0"/>
              </a:rPr>
              <a:t>'.</a:t>
            </a:r>
            <a:endParaRPr lang="en-US" altLang="zh-CN" sz="3600" b="1" dirty="0">
              <a:solidFill>
                <a:srgbClr val="FF0000"/>
              </a:solidFill>
              <a:latin typeface="Times New Roman" panose="02020603050405020304" pitchFamily="18" charset="0"/>
              <a:cs typeface="Times New Roman" panose="02020603050405020304" pitchFamily="18" charset="0"/>
              <a:sym typeface="Wingdings" pitchFamily="2" charset="2"/>
            </a:endParaRP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51520" y="2159759"/>
                <a:ext cx="8820472" cy="4077553"/>
              </a:xfrm>
              <a:ln>
                <a:noFill/>
              </a:ln>
            </p:spPr>
            <p:txBody>
              <a:bodyPr>
                <a:noAutofit/>
              </a:bodyPr>
              <a:lstStyle/>
              <a:p>
                <a:r>
                  <a:rPr lang="en-US" altLang="zh-CN" sz="2800" u="sng" dirty="0" smtClean="0"/>
                  <a:t>Sketch of the proof</a:t>
                </a:r>
                <a:r>
                  <a:rPr lang="en-US" altLang="zh-CN" sz="2800" dirty="0" smtClean="0"/>
                  <a:t>:</a:t>
                </a:r>
                <a:endParaRPr lang="en-US" altLang="zh-CN" sz="2800" dirty="0" smtClean="0">
                  <a:solidFill>
                    <a:srgbClr val="00B050"/>
                  </a:solidFill>
                </a:endParaRPr>
              </a:p>
              <a:p>
                <a:pPr lvl="1"/>
                <a:r>
                  <a:rPr lang="en-US" altLang="zh-CN" sz="2600" i="1" dirty="0" smtClean="0">
                    <a:solidFill>
                      <a:srgbClr val="3333FF"/>
                    </a:solidFill>
                  </a:rPr>
                  <a:t>m</a:t>
                </a:r>
                <a:r>
                  <a:rPr lang="en-US" altLang="zh-CN" sz="2600" dirty="0" smtClean="0">
                    <a:solidFill>
                      <a:srgbClr val="3333FF"/>
                    </a:solidFill>
                  </a:rPr>
                  <a:t>' = Dec(</a:t>
                </a:r>
                <a:r>
                  <a:rPr lang="en-US" altLang="zh-CN" sz="2600" i="1" dirty="0" smtClean="0">
                    <a:solidFill>
                      <a:srgbClr val="FF0000"/>
                    </a:solidFill>
                  </a:rPr>
                  <a:t>c</a:t>
                </a:r>
                <a:r>
                  <a:rPr lang="en-US" altLang="zh-CN" sz="2600" dirty="0" smtClean="0">
                    <a:solidFill>
                      <a:srgbClr val="3333FF"/>
                    </a:solidFill>
                  </a:rPr>
                  <a:t>, </a:t>
                </a:r>
                <a:r>
                  <a:rPr lang="en-US" altLang="zh-CN" sz="2600" dirty="0" err="1" smtClean="0"/>
                  <a:t>sk</a:t>
                </a:r>
                <a:r>
                  <a:rPr lang="en-US" altLang="zh-CN" sz="2600" dirty="0" smtClean="0">
                    <a:solidFill>
                      <a:srgbClr val="3333FF"/>
                    </a:solidFill>
                  </a:rPr>
                  <a:t>) = </a:t>
                </a:r>
                <a:r>
                  <a:rPr lang="en-US" altLang="zh-CN" sz="2600" i="1" dirty="0" smtClean="0">
                    <a:solidFill>
                      <a:srgbClr val="FF0000"/>
                    </a:solidFill>
                  </a:rPr>
                  <a:t>c</a:t>
                </a:r>
                <a:r>
                  <a:rPr lang="en-US" altLang="zh-CN" sz="2600" i="1" baseline="30000" dirty="0" smtClean="0"/>
                  <a:t>a</a:t>
                </a:r>
                <a:r>
                  <a:rPr lang="en-US" altLang="zh-CN" sz="2600" dirty="0" smtClean="0">
                    <a:solidFill>
                      <a:srgbClr val="0000FF"/>
                    </a:solidFill>
                  </a:rPr>
                  <a:t>  mod </a:t>
                </a:r>
                <a:r>
                  <a:rPr lang="en-US" altLang="zh-CN" sz="2600" i="1" dirty="0" smtClean="0">
                    <a:solidFill>
                      <a:srgbClr val="339933"/>
                    </a:solidFill>
                  </a:rPr>
                  <a:t>n</a:t>
                </a:r>
                <a:endParaRPr lang="en-US" altLang="zh-CN" sz="2600" dirty="0" smtClean="0">
                  <a:solidFill>
                    <a:srgbClr val="3333FF"/>
                  </a:solidFill>
                </a:endParaRPr>
              </a:p>
              <a:p>
                <a:pPr marL="393192" lvl="1" indent="0">
                  <a:buNone/>
                </a:pPr>
                <a:r>
                  <a:rPr lang="en-US" altLang="zh-CN" sz="2600" dirty="0" smtClean="0">
                    <a:solidFill>
                      <a:srgbClr val="3333FF"/>
                    </a:solidFill>
                  </a:rPr>
                  <a:t>                             </a:t>
                </a:r>
                <a:r>
                  <a:rPr lang="en-US" altLang="zh-CN" sz="2600" i="1" dirty="0" smtClean="0">
                    <a:solidFill>
                      <a:srgbClr val="3333FF"/>
                    </a:solidFill>
                  </a:rPr>
                  <a:t>≡</a:t>
                </a:r>
                <a:r>
                  <a:rPr lang="en-US" altLang="zh-CN" sz="2600" dirty="0" smtClean="0">
                    <a:solidFill>
                      <a:srgbClr val="3333FF"/>
                    </a:solidFill>
                  </a:rPr>
                  <a:t> [(</a:t>
                </a:r>
                <a:r>
                  <a:rPr lang="en-US" altLang="zh-CN" sz="2600" i="1" dirty="0" err="1">
                    <a:solidFill>
                      <a:srgbClr val="0000FF"/>
                    </a:solidFill>
                  </a:rPr>
                  <a:t>m</a:t>
                </a:r>
                <a:r>
                  <a:rPr lang="en-US" altLang="zh-CN" sz="2600" i="1" baseline="30000" dirty="0" err="1">
                    <a:solidFill>
                      <a:srgbClr val="339933"/>
                    </a:solidFill>
                  </a:rPr>
                  <a:t>b</a:t>
                </a:r>
                <a:r>
                  <a:rPr lang="en-US" altLang="zh-CN" sz="2600" dirty="0">
                    <a:solidFill>
                      <a:srgbClr val="0000FF"/>
                    </a:solidFill>
                  </a:rPr>
                  <a:t>)</a:t>
                </a:r>
                <a:r>
                  <a:rPr lang="en-US" altLang="zh-CN" sz="2600" i="1" baseline="30000" dirty="0"/>
                  <a:t> a</a:t>
                </a:r>
                <a:r>
                  <a:rPr lang="en-US" altLang="zh-CN" sz="2600" dirty="0" smtClean="0">
                    <a:solidFill>
                      <a:srgbClr val="0000FF"/>
                    </a:solidFill>
                  </a:rPr>
                  <a:t>] (mod </a:t>
                </a:r>
                <a:r>
                  <a:rPr lang="en-US" altLang="zh-CN" sz="2600" i="1" dirty="0" smtClean="0">
                    <a:solidFill>
                      <a:srgbClr val="339933"/>
                    </a:solidFill>
                  </a:rPr>
                  <a:t>n</a:t>
                </a:r>
                <a:r>
                  <a:rPr lang="en-US" altLang="zh-CN" sz="2600" dirty="0" smtClean="0">
                    <a:solidFill>
                      <a:srgbClr val="0000FF"/>
                    </a:solidFill>
                  </a:rPr>
                  <a:t>) (</a:t>
                </a:r>
                <a14:m>
                  <m:oMath xmlns:m="http://schemas.openxmlformats.org/officeDocument/2006/math">
                    <m:r>
                      <a:rPr lang="en-US" altLang="zh-CN" sz="2600" i="1" dirty="0" smtClean="0">
                        <a:solidFill>
                          <a:srgbClr val="0000FF"/>
                        </a:solidFill>
                        <a:latin typeface="Cambria Math"/>
                        <a:ea typeface="Cambria Math"/>
                      </a:rPr>
                      <m:t>∵</m:t>
                    </m:r>
                  </m:oMath>
                </a14:m>
                <a:r>
                  <a:rPr lang="en-US" altLang="zh-CN" sz="2600" i="1" dirty="0" smtClean="0">
                    <a:solidFill>
                      <a:srgbClr val="FF0000"/>
                    </a:solidFill>
                  </a:rPr>
                  <a:t>c</a:t>
                </a:r>
                <a:r>
                  <a:rPr lang="en-US" altLang="zh-CN" sz="2600" i="1" dirty="0" smtClean="0">
                    <a:solidFill>
                      <a:srgbClr val="3333FF"/>
                    </a:solidFill>
                  </a:rPr>
                  <a:t> </a:t>
                </a:r>
                <a:r>
                  <a:rPr lang="en-US" altLang="zh-CN" sz="2600" i="1" dirty="0">
                    <a:solidFill>
                      <a:srgbClr val="3333FF"/>
                    </a:solidFill>
                  </a:rPr>
                  <a:t>≡</a:t>
                </a:r>
                <a:r>
                  <a:rPr lang="en-US" altLang="zh-CN" sz="2600" dirty="0" smtClean="0">
                    <a:solidFill>
                      <a:srgbClr val="3333FF"/>
                    </a:solidFill>
                  </a:rPr>
                  <a:t> </a:t>
                </a:r>
                <a:r>
                  <a:rPr lang="en-US" altLang="zh-CN" sz="2600" i="1" dirty="0" err="1" smtClean="0">
                    <a:solidFill>
                      <a:srgbClr val="0000FF"/>
                    </a:solidFill>
                  </a:rPr>
                  <a:t>m</a:t>
                </a:r>
                <a:r>
                  <a:rPr lang="en-US" altLang="zh-CN" sz="2600" i="1" baseline="30000" dirty="0" err="1" smtClean="0">
                    <a:solidFill>
                      <a:srgbClr val="339933"/>
                    </a:solidFill>
                  </a:rPr>
                  <a:t>b</a:t>
                </a:r>
                <a:r>
                  <a:rPr lang="en-US" altLang="zh-CN" sz="2600" dirty="0" smtClean="0">
                    <a:solidFill>
                      <a:srgbClr val="0000FF"/>
                    </a:solidFill>
                  </a:rPr>
                  <a:t>(mod </a:t>
                </a:r>
                <a:r>
                  <a:rPr lang="en-US" altLang="zh-CN" sz="2600" i="1" dirty="0" smtClean="0">
                    <a:solidFill>
                      <a:srgbClr val="339933"/>
                    </a:solidFill>
                  </a:rPr>
                  <a:t>n</a:t>
                </a:r>
                <a:r>
                  <a:rPr lang="en-US" altLang="zh-CN" sz="2600" dirty="0" smtClean="0">
                    <a:solidFill>
                      <a:srgbClr val="0000FF"/>
                    </a:solidFill>
                  </a:rPr>
                  <a:t>))</a:t>
                </a:r>
              </a:p>
              <a:p>
                <a:pPr marL="393192" lvl="1" indent="0">
                  <a:buNone/>
                </a:pPr>
                <a:r>
                  <a:rPr lang="en-US" altLang="zh-CN" sz="2600" dirty="0" smtClean="0">
                    <a:solidFill>
                      <a:srgbClr val="3333FF"/>
                    </a:solidFill>
                  </a:rPr>
                  <a:t>                             </a:t>
                </a:r>
                <a:r>
                  <a:rPr lang="en-US" altLang="zh-CN" sz="2600" i="1" dirty="0" smtClean="0">
                    <a:solidFill>
                      <a:srgbClr val="3333FF"/>
                    </a:solidFill>
                  </a:rPr>
                  <a:t>≡ </a:t>
                </a:r>
                <a:r>
                  <a:rPr lang="en-US" altLang="zh-CN" sz="2600" dirty="0" smtClean="0">
                    <a:solidFill>
                      <a:srgbClr val="3333FF"/>
                    </a:solidFill>
                  </a:rPr>
                  <a:t>(</a:t>
                </a:r>
                <a:r>
                  <a:rPr lang="en-US" altLang="zh-CN" sz="2600" i="1" dirty="0" smtClean="0">
                    <a:solidFill>
                      <a:srgbClr val="0000FF"/>
                    </a:solidFill>
                  </a:rPr>
                  <a:t>m</a:t>
                </a:r>
                <a:r>
                  <a:rPr lang="en-US" altLang="zh-CN" sz="2600" i="1" baseline="30000" dirty="0" smtClean="0"/>
                  <a:t>a</a:t>
                </a:r>
                <a:r>
                  <a:rPr lang="en-US" altLang="zh-CN" sz="2600" i="1" baseline="30000" dirty="0" smtClean="0">
                    <a:solidFill>
                      <a:srgbClr val="339933"/>
                    </a:solidFill>
                  </a:rPr>
                  <a:t>b</a:t>
                </a:r>
                <a:r>
                  <a:rPr lang="en-US" altLang="zh-CN" sz="2600" dirty="0" smtClean="0">
                    <a:solidFill>
                      <a:srgbClr val="0000FF"/>
                    </a:solidFill>
                  </a:rPr>
                  <a:t>) (mod </a:t>
                </a:r>
                <a:r>
                  <a:rPr lang="en-US" altLang="zh-CN" sz="2600" i="1" dirty="0" smtClean="0">
                    <a:solidFill>
                      <a:srgbClr val="339933"/>
                    </a:solidFill>
                  </a:rPr>
                  <a:t>n</a:t>
                </a:r>
                <a:r>
                  <a:rPr lang="en-US" altLang="zh-CN" sz="2600" dirty="0" smtClean="0">
                    <a:solidFill>
                      <a:srgbClr val="0000FF"/>
                    </a:solidFill>
                  </a:rPr>
                  <a:t>)</a:t>
                </a:r>
              </a:p>
              <a:p>
                <a:pPr marL="393192" lvl="1" indent="0">
                  <a:buNone/>
                </a:pPr>
                <a14:m>
                  <m:oMath xmlns:m="http://schemas.openxmlformats.org/officeDocument/2006/math">
                    <m:r>
                      <a:rPr lang="en-US" altLang="zh-CN" sz="2600" i="1" dirty="0">
                        <a:solidFill>
                          <a:srgbClr val="FF0000"/>
                        </a:solidFill>
                        <a:latin typeface="Cambria Math"/>
                        <a:ea typeface="Cambria Math"/>
                      </a:rPr>
                      <m:t>∵ </m:t>
                    </m:r>
                  </m:oMath>
                </a14:m>
                <a:r>
                  <a:rPr lang="en-US" altLang="zh-CN" sz="2600" i="1" dirty="0">
                    <a:solidFill>
                      <a:srgbClr val="FF0000"/>
                    </a:solidFill>
                  </a:rPr>
                  <a:t>a ≡ b</a:t>
                </a:r>
                <a:r>
                  <a:rPr lang="en-US" altLang="zh-CN" sz="2600" i="1" baseline="30000" dirty="0">
                    <a:solidFill>
                      <a:srgbClr val="FF0000"/>
                    </a:solidFill>
                  </a:rPr>
                  <a:t> -</a:t>
                </a:r>
                <a:r>
                  <a:rPr lang="en-US" altLang="zh-CN" sz="2600" baseline="30000" dirty="0">
                    <a:solidFill>
                      <a:srgbClr val="FF0000"/>
                    </a:solidFill>
                  </a:rPr>
                  <a:t>1</a:t>
                </a:r>
                <a:r>
                  <a:rPr lang="en-US" altLang="zh-CN" sz="2600" dirty="0">
                    <a:solidFill>
                      <a:srgbClr val="FF0000"/>
                    </a:solidFill>
                  </a:rPr>
                  <a:t> (mod </a:t>
                </a:r>
                <a:r>
                  <a:rPr lang="el-GR" altLang="zh-CN" sz="2600" i="1" dirty="0">
                    <a:solidFill>
                      <a:srgbClr val="FF0000"/>
                    </a:solidFill>
                  </a:rPr>
                  <a:t>ϕ</a:t>
                </a:r>
                <a:r>
                  <a:rPr lang="en-US" altLang="zh-CN" sz="2600" dirty="0">
                    <a:solidFill>
                      <a:srgbClr val="FF0000"/>
                    </a:solidFill>
                  </a:rPr>
                  <a:t>(</a:t>
                </a:r>
                <a:r>
                  <a:rPr lang="en-US" altLang="zh-CN" sz="2600" i="1" dirty="0">
                    <a:solidFill>
                      <a:srgbClr val="FF0000"/>
                    </a:solidFill>
                  </a:rPr>
                  <a:t>n</a:t>
                </a:r>
                <a:r>
                  <a:rPr lang="en-US" altLang="zh-CN" sz="2600" dirty="0">
                    <a:solidFill>
                      <a:srgbClr val="FF0000"/>
                    </a:solidFill>
                  </a:rPr>
                  <a:t>)) </a:t>
                </a:r>
                <a14:m>
                  <m:oMath xmlns:m="http://schemas.openxmlformats.org/officeDocument/2006/math">
                    <m:r>
                      <a:rPr lang="en-US" altLang="zh-CN" sz="2600" i="1">
                        <a:solidFill>
                          <a:srgbClr val="FF0000"/>
                        </a:solidFill>
                        <a:latin typeface="Cambria Math"/>
                        <a:ea typeface="Cambria Math"/>
                      </a:rPr>
                      <m:t>⇔</m:t>
                    </m:r>
                  </m:oMath>
                </a14:m>
                <a:r>
                  <a:rPr lang="el-GR" altLang="zh-CN" sz="2600" i="1" dirty="0">
                    <a:solidFill>
                      <a:srgbClr val="FF0000"/>
                    </a:solidFill>
                  </a:rPr>
                  <a:t>ϕ</a:t>
                </a:r>
                <a:r>
                  <a:rPr lang="en-US" altLang="zh-CN" sz="2600" dirty="0">
                    <a:solidFill>
                      <a:srgbClr val="FF0000"/>
                    </a:solidFill>
                  </a:rPr>
                  <a:t>(</a:t>
                </a:r>
                <a:r>
                  <a:rPr lang="en-US" altLang="zh-CN" sz="2600" i="1" dirty="0">
                    <a:solidFill>
                      <a:srgbClr val="FF0000"/>
                    </a:solidFill>
                  </a:rPr>
                  <a:t>n</a:t>
                </a:r>
                <a:r>
                  <a:rPr lang="en-US" altLang="zh-CN" sz="2600" dirty="0" smtClean="0">
                    <a:solidFill>
                      <a:srgbClr val="FF0000"/>
                    </a:solidFill>
                  </a:rPr>
                  <a:t>) | (</a:t>
                </a:r>
                <a:r>
                  <a:rPr lang="en-US" altLang="zh-CN" sz="2600" i="1" dirty="0" err="1" smtClean="0">
                    <a:solidFill>
                      <a:srgbClr val="FF0000"/>
                    </a:solidFill>
                  </a:rPr>
                  <a:t>ab</a:t>
                </a:r>
                <a:r>
                  <a:rPr lang="en-US" altLang="zh-CN" sz="2600" i="1" dirty="0" smtClean="0">
                    <a:solidFill>
                      <a:srgbClr val="FF0000"/>
                    </a:solidFill>
                  </a:rPr>
                  <a:t> -</a:t>
                </a:r>
                <a:r>
                  <a:rPr lang="en-US" altLang="zh-CN" sz="2600" dirty="0" smtClean="0">
                    <a:solidFill>
                      <a:srgbClr val="FF0000"/>
                    </a:solidFill>
                  </a:rPr>
                  <a:t>1)</a:t>
                </a:r>
                <a:endParaRPr lang="en-US" altLang="zh-CN" sz="2600" dirty="0" smtClean="0">
                  <a:solidFill>
                    <a:srgbClr val="0000FF"/>
                  </a:solidFill>
                </a:endParaRPr>
              </a:p>
              <a:p>
                <a:pPr marL="393192" lvl="1" indent="0">
                  <a:buNone/>
                </a:pPr>
                <a14:m>
                  <m:oMath xmlns:m="http://schemas.openxmlformats.org/officeDocument/2006/math">
                    <m:r>
                      <a:rPr lang="en-US" altLang="zh-CN" sz="2600" i="1" smtClean="0">
                        <a:solidFill>
                          <a:srgbClr val="0000FF"/>
                        </a:solidFill>
                        <a:latin typeface="Cambria Math"/>
                        <a:ea typeface="Cambria Math"/>
                      </a:rPr>
                      <m:t>∴</m:t>
                    </m:r>
                  </m:oMath>
                </a14:m>
                <a:r>
                  <a:rPr lang="en-US" altLang="zh-CN" sz="2600" dirty="0" smtClean="0">
                    <a:solidFill>
                      <a:srgbClr val="0000FF"/>
                    </a:solidFill>
                  </a:rPr>
                  <a:t> By </a:t>
                </a:r>
                <a:r>
                  <a:rPr lang="en-US" altLang="zh-CN" sz="2600" u="sng" dirty="0" smtClean="0">
                    <a:solidFill>
                      <a:srgbClr val="FF00FF"/>
                    </a:solidFill>
                  </a:rPr>
                  <a:t>Euler-Fermat Theorems</a:t>
                </a:r>
                <a:r>
                  <a:rPr lang="en-US" altLang="zh-CN" sz="2600" dirty="0" smtClean="0">
                    <a:solidFill>
                      <a:srgbClr val="0000FF"/>
                    </a:solidFill>
                  </a:rPr>
                  <a:t>, we have </a:t>
                </a:r>
                <a:r>
                  <a:rPr lang="en-US" altLang="zh-CN" sz="1800" dirty="0" smtClean="0">
                    <a:solidFill>
                      <a:srgbClr val="00B050"/>
                    </a:solidFill>
                  </a:rPr>
                  <a:t>(see P247 and exercise 6.11)</a:t>
                </a:r>
                <a:endParaRPr lang="en-US" altLang="zh-CN" sz="1800" dirty="0" smtClean="0">
                  <a:solidFill>
                    <a:srgbClr val="0000FF"/>
                  </a:solidFill>
                </a:endParaRPr>
              </a:p>
              <a:p>
                <a:pPr marL="393192" lvl="1" indent="0">
                  <a:buNone/>
                </a:pPr>
                <a:r>
                  <a:rPr lang="en-US" altLang="zh-CN" sz="2600" dirty="0" smtClean="0">
                    <a:solidFill>
                      <a:srgbClr val="3333FF"/>
                    </a:solidFill>
                  </a:rPr>
                  <a:t>                           (</a:t>
                </a:r>
                <a:r>
                  <a:rPr lang="en-US" altLang="zh-CN" sz="2600" i="1" dirty="0" smtClean="0">
                    <a:solidFill>
                      <a:srgbClr val="0000FF"/>
                    </a:solidFill>
                  </a:rPr>
                  <a:t>m</a:t>
                </a:r>
                <a:r>
                  <a:rPr lang="en-US" altLang="zh-CN" sz="2600" i="1" baseline="30000" dirty="0"/>
                  <a:t>a</a:t>
                </a:r>
                <a:r>
                  <a:rPr lang="en-US" altLang="zh-CN" sz="2600" i="1" baseline="30000" dirty="0">
                    <a:solidFill>
                      <a:srgbClr val="339933"/>
                    </a:solidFill>
                  </a:rPr>
                  <a:t>b</a:t>
                </a:r>
                <a:r>
                  <a:rPr lang="en-US" altLang="zh-CN" sz="2600" dirty="0">
                    <a:solidFill>
                      <a:srgbClr val="0000FF"/>
                    </a:solidFill>
                  </a:rPr>
                  <a:t>) (mod </a:t>
                </a:r>
                <a:r>
                  <a:rPr lang="en-US" altLang="zh-CN" sz="2600" i="1" dirty="0">
                    <a:solidFill>
                      <a:srgbClr val="339933"/>
                    </a:solidFill>
                  </a:rPr>
                  <a:t>n</a:t>
                </a:r>
                <a:r>
                  <a:rPr lang="en-US" altLang="zh-CN" sz="2600" dirty="0" smtClean="0">
                    <a:solidFill>
                      <a:srgbClr val="0000FF"/>
                    </a:solidFill>
                  </a:rPr>
                  <a:t>) </a:t>
                </a:r>
                <a:r>
                  <a:rPr lang="en-US" altLang="zh-CN" sz="2600" i="1" dirty="0">
                    <a:solidFill>
                      <a:srgbClr val="3333FF"/>
                    </a:solidFill>
                  </a:rPr>
                  <a:t>≡</a:t>
                </a:r>
                <a:r>
                  <a:rPr lang="en-US" altLang="zh-CN" sz="2600" dirty="0" smtClean="0">
                    <a:solidFill>
                      <a:srgbClr val="0000FF"/>
                    </a:solidFill>
                  </a:rPr>
                  <a:t> </a:t>
                </a:r>
                <a:r>
                  <a:rPr lang="en-US" altLang="zh-CN" sz="2600" i="1" dirty="0" smtClean="0">
                    <a:solidFill>
                      <a:srgbClr val="0000FF"/>
                    </a:solidFill>
                  </a:rPr>
                  <a:t>m. </a:t>
                </a:r>
                <a:endParaRPr lang="zh-CN" altLang="en-US" sz="26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51520" y="2159759"/>
                <a:ext cx="8820472" cy="4077553"/>
              </a:xfrm>
              <a:blipFill rotWithShape="1">
                <a:blip r:embed="rId3"/>
                <a:stretch>
                  <a:fillRect r="-276"/>
                </a:stretch>
              </a:blipFill>
              <a:ln>
                <a:noFill/>
              </a:ln>
            </p:spPr>
            <p:txBody>
              <a:bodyPr/>
              <a:lstStyle/>
              <a:p>
                <a:r>
                  <a:rPr lang="zh-CN" altLang="en-US">
                    <a:noFill/>
                  </a:rPr>
                  <a:t> </a:t>
                </a:r>
              </a:p>
            </p:txBody>
          </p:sp>
        </mc:Fallback>
      </mc:AlternateContent>
      <p:sp>
        <p:nvSpPr>
          <p:cNvPr id="5" name="圆角矩形 4"/>
          <p:cNvSpPr/>
          <p:nvPr/>
        </p:nvSpPr>
        <p:spPr>
          <a:xfrm>
            <a:off x="310177" y="2204864"/>
            <a:ext cx="8726319" cy="4032448"/>
          </a:xfrm>
          <a:prstGeom prst="roundRect">
            <a:avLst>
              <a:gd name="adj" fmla="val 5720"/>
            </a:avLst>
          </a:prstGeom>
          <a:noFill/>
          <a:ln>
            <a:solidFill>
              <a:srgbClr val="54A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35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28</a:t>
            </a:fld>
            <a:endParaRPr lang="zh-CN" altLang="en-US" dirty="0"/>
          </a:p>
        </p:txBody>
      </p:sp>
      <p:sp>
        <p:nvSpPr>
          <p:cNvPr id="4" name="标题 3"/>
          <p:cNvSpPr>
            <a:spLocks noGrp="1"/>
          </p:cNvSpPr>
          <p:nvPr>
            <p:ph type="title"/>
          </p:nvPr>
        </p:nvSpPr>
        <p:spPr/>
        <p:txBody>
          <a:bodyPr>
            <a:normAutofit/>
          </a:bodyPr>
          <a:lstStyle/>
          <a:p>
            <a:r>
              <a:rPr lang="en-US" altLang="zh-CN" dirty="0" smtClean="0"/>
              <a:t>RSA-An Example </a:t>
            </a:r>
            <a:endParaRPr lang="zh-CN" altLang="en-US" dirty="0"/>
          </a:p>
        </p:txBody>
      </p:sp>
      <p:sp>
        <p:nvSpPr>
          <p:cNvPr id="5" name="灯片编号占位符 2"/>
          <p:cNvSpPr txBox="1">
            <a:spLocks/>
          </p:cNvSpPr>
          <p:nvPr/>
        </p:nvSpPr>
        <p:spPr>
          <a:xfrm>
            <a:off x="8028384" y="6407944"/>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sp>
        <p:nvSpPr>
          <p:cNvPr id="9" name="内容占位符 8"/>
          <p:cNvSpPr>
            <a:spLocks noGrp="1"/>
          </p:cNvSpPr>
          <p:nvPr>
            <p:ph idx="1"/>
          </p:nvPr>
        </p:nvSpPr>
        <p:spPr>
          <a:xfrm>
            <a:off x="251520" y="4581128"/>
            <a:ext cx="8712968" cy="1368152"/>
          </a:xfrm>
        </p:spPr>
        <p:txBody>
          <a:bodyPr>
            <a:noAutofit/>
          </a:bodyPr>
          <a:lstStyle/>
          <a:p>
            <a:pPr marL="268288" lvl="1" indent="-268288">
              <a:lnSpc>
                <a:spcPct val="150000"/>
              </a:lnSpc>
              <a:spcBef>
                <a:spcPct val="0"/>
              </a:spcBef>
              <a:buClr>
                <a:srgbClr val="3399FF"/>
              </a:buClr>
              <a:buSzPct val="85000"/>
              <a:buFont typeface="Wingdings" panose="05000000000000000000" pitchFamily="2" charset="2"/>
              <a:buAutoNum type="arabicParenR"/>
              <a:tabLst>
                <a:tab pos="266700" algn="l"/>
                <a:tab pos="533400" algn="l"/>
              </a:tabLst>
              <a:defRPr/>
            </a:pPr>
            <a:r>
              <a:rPr lang="en-US" altLang="zh-CN" sz="2400" kern="0" dirty="0" smtClean="0">
                <a:solidFill>
                  <a:sysClr val="windowText" lastClr="000000"/>
                </a:solidFill>
                <a:ea typeface="宋体" charset="-122"/>
              </a:rPr>
              <a:t>Encryption: </a:t>
            </a:r>
            <a:r>
              <a:rPr lang="en-US" altLang="zh-CN" sz="2400" dirty="0" err="1" smtClean="0">
                <a:solidFill>
                  <a:srgbClr val="0000FF"/>
                </a:solidFill>
                <a:ea typeface="宋体" charset="-122"/>
              </a:rPr>
              <a:t>Enc</a:t>
            </a:r>
            <a:r>
              <a:rPr lang="en-US" altLang="zh-CN" sz="2400" dirty="0" smtClean="0">
                <a:solidFill>
                  <a:srgbClr val="0000FF"/>
                </a:solidFill>
                <a:ea typeface="宋体" charset="-122"/>
              </a:rPr>
              <a:t>(8</a:t>
            </a:r>
            <a:r>
              <a:rPr lang="en-US" altLang="zh-CN" sz="2400" dirty="0">
                <a:solidFill>
                  <a:srgbClr val="3333FF"/>
                </a:solidFill>
                <a:ea typeface="宋体" charset="-122"/>
              </a:rPr>
              <a:t>, </a:t>
            </a:r>
            <a:r>
              <a:rPr lang="en-US" altLang="zh-CN" sz="2400" dirty="0" err="1">
                <a:solidFill>
                  <a:srgbClr val="008000"/>
                </a:solidFill>
                <a:ea typeface="宋体" charset="-122"/>
              </a:rPr>
              <a:t>pk</a:t>
            </a:r>
            <a:r>
              <a:rPr lang="en-US" altLang="zh-CN" sz="2400" dirty="0">
                <a:solidFill>
                  <a:srgbClr val="3333FF"/>
                </a:solidFill>
                <a:ea typeface="宋体" charset="-122"/>
              </a:rPr>
              <a:t>)</a:t>
            </a:r>
            <a:r>
              <a:rPr lang="en-US" altLang="zh-CN" sz="2400" dirty="0">
                <a:solidFill>
                  <a:srgbClr val="0000FF"/>
                </a:solidFill>
                <a:ea typeface="宋体" charset="-122"/>
              </a:rPr>
              <a:t> = 8</a:t>
            </a:r>
            <a:r>
              <a:rPr lang="en-US" altLang="zh-CN" sz="2400" i="1" baseline="30000" dirty="0">
                <a:solidFill>
                  <a:srgbClr val="339933"/>
                </a:solidFill>
                <a:ea typeface="宋体" charset="-122"/>
              </a:rPr>
              <a:t>b </a:t>
            </a:r>
            <a:r>
              <a:rPr lang="en-US" altLang="zh-CN" sz="2400" dirty="0" smtClean="0">
                <a:solidFill>
                  <a:srgbClr val="0000FF"/>
                </a:solidFill>
                <a:ea typeface="宋体" charset="-122"/>
              </a:rPr>
              <a:t>mod </a:t>
            </a:r>
            <a:r>
              <a:rPr lang="en-US" altLang="zh-CN" sz="2400" i="1" dirty="0" smtClean="0">
                <a:solidFill>
                  <a:srgbClr val="339933"/>
                </a:solidFill>
                <a:ea typeface="宋体" charset="-122"/>
              </a:rPr>
              <a:t>n</a:t>
            </a:r>
            <a:r>
              <a:rPr lang="en-US" altLang="zh-CN" sz="2400" dirty="0" smtClean="0">
                <a:solidFill>
                  <a:srgbClr val="3333FF"/>
                </a:solidFill>
                <a:ea typeface="宋体" charset="-122"/>
              </a:rPr>
              <a:t> </a:t>
            </a:r>
            <a:r>
              <a:rPr lang="en-US" altLang="zh-CN" sz="2400" dirty="0">
                <a:solidFill>
                  <a:srgbClr val="0000FF"/>
                </a:solidFill>
                <a:ea typeface="宋体" charset="-122"/>
              </a:rPr>
              <a:t>= 8</a:t>
            </a:r>
            <a:r>
              <a:rPr lang="en-US" altLang="zh-CN" sz="2400" baseline="30000" dirty="0">
                <a:solidFill>
                  <a:srgbClr val="339933"/>
                </a:solidFill>
                <a:ea typeface="宋体" charset="-122"/>
              </a:rPr>
              <a:t>7</a:t>
            </a:r>
            <a:r>
              <a:rPr lang="en-US" altLang="zh-CN" sz="2400" dirty="0">
                <a:solidFill>
                  <a:srgbClr val="0000FF"/>
                </a:solidFill>
                <a:ea typeface="宋体" charset="-122"/>
              </a:rPr>
              <a:t> </a:t>
            </a:r>
            <a:r>
              <a:rPr lang="en-US" altLang="zh-CN" sz="2400" dirty="0" smtClean="0">
                <a:solidFill>
                  <a:srgbClr val="0000FF"/>
                </a:solidFill>
                <a:ea typeface="宋体" charset="-122"/>
              </a:rPr>
              <a:t>mod </a:t>
            </a:r>
            <a:r>
              <a:rPr lang="en-US" altLang="zh-CN" sz="2400" dirty="0" smtClean="0">
                <a:solidFill>
                  <a:srgbClr val="339933"/>
                </a:solidFill>
                <a:ea typeface="宋体" charset="-122"/>
              </a:rPr>
              <a:t>33</a:t>
            </a:r>
            <a:r>
              <a:rPr lang="en-US" altLang="zh-CN" sz="2400" dirty="0" smtClean="0">
                <a:solidFill>
                  <a:srgbClr val="3333FF"/>
                </a:solidFill>
                <a:ea typeface="宋体" charset="-122"/>
              </a:rPr>
              <a:t> </a:t>
            </a:r>
            <a:r>
              <a:rPr lang="en-US" altLang="zh-CN" sz="2400" dirty="0">
                <a:solidFill>
                  <a:srgbClr val="3333FF"/>
                </a:solidFill>
                <a:ea typeface="宋体" charset="-122"/>
              </a:rPr>
              <a:t>= </a:t>
            </a:r>
            <a:r>
              <a:rPr lang="en-US" altLang="zh-CN" sz="2400" dirty="0" smtClean="0">
                <a:solidFill>
                  <a:srgbClr val="FF0000"/>
                </a:solidFill>
                <a:ea typeface="宋体" charset="-122"/>
              </a:rPr>
              <a:t>2</a:t>
            </a:r>
          </a:p>
          <a:p>
            <a:pPr marL="268288" lvl="1" indent="-268288">
              <a:lnSpc>
                <a:spcPct val="150000"/>
              </a:lnSpc>
              <a:spcBef>
                <a:spcPct val="20000"/>
              </a:spcBef>
              <a:buClr>
                <a:srgbClr val="3399FF"/>
              </a:buClr>
              <a:buSzPct val="85000"/>
              <a:buFont typeface="Wingdings" panose="05000000000000000000" pitchFamily="2" charset="2"/>
              <a:buAutoNum type="arabicParenR" startAt="2"/>
              <a:tabLst>
                <a:tab pos="266700" algn="l"/>
                <a:tab pos="533400" algn="l"/>
              </a:tabLst>
              <a:defRPr/>
            </a:pPr>
            <a:r>
              <a:rPr lang="en-US" altLang="zh-CN" sz="2400" kern="0" dirty="0" smtClean="0">
                <a:solidFill>
                  <a:sysClr val="windowText" lastClr="000000"/>
                </a:solidFill>
                <a:ea typeface="宋体" charset="-122"/>
              </a:rPr>
              <a:t>Decryption: </a:t>
            </a:r>
            <a:r>
              <a:rPr lang="en-US" altLang="zh-CN" sz="2400" kern="0" dirty="0" smtClean="0">
                <a:solidFill>
                  <a:srgbClr val="3333FF"/>
                </a:solidFill>
                <a:ea typeface="宋体" charset="-122"/>
              </a:rPr>
              <a:t>Dec(</a:t>
            </a:r>
            <a:r>
              <a:rPr lang="en-US" altLang="zh-CN" sz="2400" kern="0" dirty="0" smtClean="0">
                <a:solidFill>
                  <a:srgbClr val="FF0000"/>
                </a:solidFill>
                <a:ea typeface="宋体" charset="-122"/>
              </a:rPr>
              <a:t>2</a:t>
            </a:r>
            <a:r>
              <a:rPr lang="en-US" altLang="zh-CN" sz="2400" kern="0" dirty="0">
                <a:solidFill>
                  <a:srgbClr val="3333FF"/>
                </a:solidFill>
                <a:ea typeface="宋体" charset="-122"/>
              </a:rPr>
              <a:t>, </a:t>
            </a:r>
            <a:r>
              <a:rPr lang="en-US" altLang="zh-CN" sz="2400" kern="0" dirty="0" err="1">
                <a:solidFill>
                  <a:srgbClr val="000000"/>
                </a:solidFill>
                <a:ea typeface="宋体" charset="-122"/>
              </a:rPr>
              <a:t>sk</a:t>
            </a:r>
            <a:r>
              <a:rPr lang="en-US" altLang="zh-CN" sz="2400" kern="0" dirty="0">
                <a:solidFill>
                  <a:srgbClr val="3333FF"/>
                </a:solidFill>
                <a:ea typeface="宋体" charset="-122"/>
              </a:rPr>
              <a:t>) = </a:t>
            </a:r>
            <a:r>
              <a:rPr lang="en-US" altLang="zh-CN" sz="2400" kern="0" dirty="0">
                <a:solidFill>
                  <a:srgbClr val="FF0000"/>
                </a:solidFill>
                <a:ea typeface="宋体" charset="-122"/>
              </a:rPr>
              <a:t>2</a:t>
            </a:r>
            <a:r>
              <a:rPr lang="en-US" altLang="zh-CN" sz="2400" i="1" kern="0" baseline="30000" dirty="0">
                <a:solidFill>
                  <a:srgbClr val="000000"/>
                </a:solidFill>
                <a:ea typeface="宋体" charset="-122"/>
              </a:rPr>
              <a:t>a</a:t>
            </a:r>
            <a:r>
              <a:rPr lang="en-US" altLang="zh-CN" sz="2400" kern="0" baseline="30000" dirty="0">
                <a:solidFill>
                  <a:srgbClr val="000000"/>
                </a:solidFill>
                <a:ea typeface="宋体" charset="-122"/>
              </a:rPr>
              <a:t> </a:t>
            </a:r>
            <a:r>
              <a:rPr lang="en-US" altLang="zh-CN" sz="2400" dirty="0" smtClean="0">
                <a:solidFill>
                  <a:srgbClr val="0000FF"/>
                </a:solidFill>
                <a:ea typeface="宋体" charset="-122"/>
              </a:rPr>
              <a:t>mod </a:t>
            </a:r>
            <a:r>
              <a:rPr lang="en-US" altLang="zh-CN" sz="2400" i="1" dirty="0" smtClean="0">
                <a:solidFill>
                  <a:srgbClr val="339933"/>
                </a:solidFill>
                <a:ea typeface="宋体" charset="-122"/>
              </a:rPr>
              <a:t>n</a:t>
            </a:r>
            <a:r>
              <a:rPr lang="en-US" altLang="zh-CN" sz="2400" dirty="0" smtClean="0">
                <a:solidFill>
                  <a:srgbClr val="3333FF"/>
                </a:solidFill>
                <a:ea typeface="宋体" charset="-122"/>
              </a:rPr>
              <a:t> </a:t>
            </a:r>
            <a:r>
              <a:rPr lang="en-US" altLang="zh-CN" sz="2400" kern="0" dirty="0">
                <a:solidFill>
                  <a:srgbClr val="3333FF"/>
                </a:solidFill>
                <a:ea typeface="宋体" charset="-122"/>
              </a:rPr>
              <a:t>= </a:t>
            </a:r>
            <a:r>
              <a:rPr lang="en-US" altLang="zh-CN" sz="2400" kern="0" dirty="0">
                <a:solidFill>
                  <a:srgbClr val="FF0000"/>
                </a:solidFill>
                <a:ea typeface="宋体" charset="-122"/>
              </a:rPr>
              <a:t>2</a:t>
            </a:r>
            <a:r>
              <a:rPr lang="en-US" altLang="zh-CN" sz="2400" kern="0" baseline="30000" dirty="0">
                <a:solidFill>
                  <a:srgbClr val="000000"/>
                </a:solidFill>
                <a:ea typeface="宋体" charset="-122"/>
              </a:rPr>
              <a:t>3</a:t>
            </a:r>
            <a:r>
              <a:rPr lang="en-US" altLang="zh-CN" sz="2400" kern="0" dirty="0">
                <a:solidFill>
                  <a:srgbClr val="3333FF"/>
                </a:solidFill>
                <a:ea typeface="宋体" charset="-122"/>
              </a:rPr>
              <a:t> </a:t>
            </a:r>
            <a:r>
              <a:rPr lang="en-US" altLang="zh-CN" sz="2400" kern="0" dirty="0" smtClean="0">
                <a:solidFill>
                  <a:srgbClr val="3333FF"/>
                </a:solidFill>
                <a:ea typeface="宋体" charset="-122"/>
              </a:rPr>
              <a:t>mod </a:t>
            </a:r>
            <a:r>
              <a:rPr lang="en-US" altLang="zh-CN" sz="2400" kern="0" dirty="0" smtClean="0">
                <a:solidFill>
                  <a:srgbClr val="008000"/>
                </a:solidFill>
                <a:ea typeface="宋体" charset="-122"/>
              </a:rPr>
              <a:t>33</a:t>
            </a:r>
            <a:r>
              <a:rPr lang="en-US" altLang="zh-CN" sz="2400" kern="0" dirty="0" smtClean="0">
                <a:solidFill>
                  <a:srgbClr val="3333FF"/>
                </a:solidFill>
                <a:ea typeface="宋体" charset="-122"/>
              </a:rPr>
              <a:t> </a:t>
            </a:r>
            <a:r>
              <a:rPr lang="en-US" altLang="zh-CN" sz="2400" kern="0" dirty="0">
                <a:solidFill>
                  <a:srgbClr val="3333FF"/>
                </a:solidFill>
                <a:ea typeface="宋体" charset="-122"/>
              </a:rPr>
              <a:t>= </a:t>
            </a:r>
            <a:r>
              <a:rPr lang="en-US" altLang="zh-CN" sz="2400" kern="0" dirty="0" smtClean="0">
                <a:solidFill>
                  <a:srgbClr val="3333FF"/>
                </a:solidFill>
                <a:ea typeface="宋体" charset="-122"/>
              </a:rPr>
              <a:t>8</a:t>
            </a:r>
            <a:r>
              <a:rPr lang="en-US" altLang="zh-CN" kern="0" dirty="0" smtClean="0">
                <a:solidFill>
                  <a:srgbClr val="3333FF"/>
                </a:solidFill>
              </a:rPr>
              <a:t> </a:t>
            </a:r>
          </a:p>
        </p:txBody>
      </p:sp>
      <p:sp>
        <p:nvSpPr>
          <p:cNvPr id="23" name="云形 22"/>
          <p:cNvSpPr/>
          <p:nvPr/>
        </p:nvSpPr>
        <p:spPr>
          <a:xfrm>
            <a:off x="3203848" y="2175247"/>
            <a:ext cx="3456384" cy="1440160"/>
          </a:xfrm>
          <a:prstGeom prst="clou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itchFamily="18" charset="0"/>
                <a:cs typeface="Times New Roman" pitchFamily="18" charset="0"/>
              </a:rPr>
              <a:t>Internet</a:t>
            </a:r>
          </a:p>
          <a:p>
            <a:pPr algn="ctr"/>
            <a:endParaRPr lang="zh-CN" altLang="en-US" b="1" dirty="0">
              <a:latin typeface="Times New Roman" pitchFamily="18" charset="0"/>
              <a:cs typeface="Times New Roman" pitchFamily="18" charset="0"/>
            </a:endParaRPr>
          </a:p>
        </p:txBody>
      </p:sp>
      <p:sp>
        <p:nvSpPr>
          <p:cNvPr id="24" name="右箭头 23"/>
          <p:cNvSpPr/>
          <p:nvPr/>
        </p:nvSpPr>
        <p:spPr>
          <a:xfrm>
            <a:off x="3347864" y="2894187"/>
            <a:ext cx="3083804" cy="289172"/>
          </a:xfrm>
          <a:prstGeom prst="rightArrow">
            <a:avLst/>
          </a:prstGeom>
          <a:solidFill>
            <a:srgbClr val="568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4139952" y="2937718"/>
            <a:ext cx="1357322" cy="461665"/>
          </a:xfrm>
          <a:prstGeom prst="rect">
            <a:avLst/>
          </a:prstGeom>
          <a:solidFill>
            <a:schemeClr val="bg1"/>
          </a:solidFill>
        </p:spPr>
        <p:txBody>
          <a:bodyPr wrap="square" rtlCol="0">
            <a:spAutoFit/>
          </a:bodyPr>
          <a:lstStyle/>
          <a:p>
            <a:pPr algn="ctr"/>
            <a:r>
              <a:rPr lang="en-US" altLang="zh-CN" sz="2400" b="1" dirty="0" smtClean="0">
                <a:solidFill>
                  <a:srgbClr val="0000FF"/>
                </a:solidFill>
                <a:latin typeface="Times New Roman" pitchFamily="18" charset="0"/>
                <a:cs typeface="Times New Roman" pitchFamily="18" charset="0"/>
              </a:rPr>
              <a:t>8:00</a:t>
            </a:r>
            <a:endParaRPr lang="zh-CN" altLang="en-US" sz="2400" b="1" dirty="0">
              <a:solidFill>
                <a:srgbClr val="0000FF"/>
              </a:solidFill>
              <a:latin typeface="Times New Roman" pitchFamily="18" charset="0"/>
              <a:cs typeface="Times New Roman" pitchFamily="18" charset="0"/>
            </a:endParaRPr>
          </a:p>
        </p:txBody>
      </p:sp>
      <p:sp>
        <p:nvSpPr>
          <p:cNvPr id="13" name="TextBox 12"/>
          <p:cNvSpPr txBox="1"/>
          <p:nvPr/>
        </p:nvSpPr>
        <p:spPr>
          <a:xfrm>
            <a:off x="1979712" y="3975447"/>
            <a:ext cx="2720453" cy="461665"/>
          </a:xfrm>
          <a:prstGeom prst="rect">
            <a:avLst/>
          </a:prstGeom>
          <a:solidFill>
            <a:srgbClr val="00B050"/>
          </a:solidFill>
          <a:ln w="28575">
            <a:solidFill>
              <a:srgbClr val="FF0000"/>
            </a:solidFill>
          </a:ln>
        </p:spPr>
        <p:txBody>
          <a:bodyPr wrap="square" rtlCol="0">
            <a:spAutoFit/>
          </a:bodyPr>
          <a:lstStyle/>
          <a:p>
            <a:pPr algn="ctr"/>
            <a:r>
              <a:rPr lang="en-US" altLang="zh-CN" sz="2400" b="1" kern="0" dirty="0" err="1" smtClean="0">
                <a:solidFill>
                  <a:schemeClr val="bg1"/>
                </a:solidFill>
                <a:latin typeface="Times New Roman" pitchFamily="18" charset="0"/>
                <a:cs typeface="Times New Roman" pitchFamily="18" charset="0"/>
              </a:rPr>
              <a:t>pk</a:t>
            </a:r>
            <a:r>
              <a:rPr lang="en-US" altLang="zh-CN" sz="2400" b="1" kern="0" dirty="0" smtClean="0">
                <a:solidFill>
                  <a:schemeClr val="bg1"/>
                </a:solidFill>
                <a:latin typeface="Times New Roman" pitchFamily="18" charset="0"/>
                <a:cs typeface="Times New Roman" pitchFamily="18" charset="0"/>
              </a:rPr>
              <a:t> = (</a:t>
            </a:r>
            <a:r>
              <a:rPr lang="en-US" altLang="zh-CN" sz="2400" b="1" i="1" kern="0" dirty="0" smtClean="0">
                <a:solidFill>
                  <a:schemeClr val="bg1"/>
                </a:solidFill>
                <a:latin typeface="Times New Roman" pitchFamily="18" charset="0"/>
                <a:cs typeface="Times New Roman" pitchFamily="18" charset="0"/>
              </a:rPr>
              <a:t>n</a:t>
            </a:r>
            <a:r>
              <a:rPr lang="en-US" altLang="zh-CN" sz="2400" b="1" kern="0" dirty="0" smtClean="0">
                <a:solidFill>
                  <a:schemeClr val="bg1"/>
                </a:solidFill>
                <a:latin typeface="Times New Roman" pitchFamily="18" charset="0"/>
                <a:cs typeface="Times New Roman" pitchFamily="18" charset="0"/>
              </a:rPr>
              <a:t>, </a:t>
            </a:r>
            <a:r>
              <a:rPr lang="en-US" altLang="zh-CN" sz="2400" b="1" i="1" kern="0" dirty="0" smtClean="0">
                <a:solidFill>
                  <a:schemeClr val="bg1"/>
                </a:solidFill>
                <a:latin typeface="Times New Roman" pitchFamily="18" charset="0"/>
                <a:cs typeface="Times New Roman" pitchFamily="18" charset="0"/>
              </a:rPr>
              <a:t>b</a:t>
            </a:r>
            <a:r>
              <a:rPr lang="en-US" altLang="zh-CN" sz="2400" b="1" kern="0" dirty="0" smtClean="0">
                <a:solidFill>
                  <a:schemeClr val="bg1"/>
                </a:solidFill>
                <a:latin typeface="Times New Roman" pitchFamily="18" charset="0"/>
                <a:cs typeface="Times New Roman" pitchFamily="18" charset="0"/>
              </a:rPr>
              <a:t>) = </a:t>
            </a:r>
            <a:r>
              <a:rPr lang="en-US" altLang="zh-CN" sz="2400" b="1" dirty="0" smtClean="0">
                <a:solidFill>
                  <a:schemeClr val="bg1"/>
                </a:solidFill>
                <a:latin typeface="Times New Roman" pitchFamily="18" charset="0"/>
                <a:cs typeface="Times New Roman" pitchFamily="18" charset="0"/>
              </a:rPr>
              <a:t>(33, 7)</a:t>
            </a:r>
            <a:endParaRPr lang="zh-CN" altLang="en-US" sz="2400" dirty="0">
              <a:solidFill>
                <a:schemeClr val="bg1"/>
              </a:solidFill>
            </a:endParaRPr>
          </a:p>
        </p:txBody>
      </p:sp>
      <p:sp>
        <p:nvSpPr>
          <p:cNvPr id="14" name="TextBox 13"/>
          <p:cNvSpPr txBox="1"/>
          <p:nvPr/>
        </p:nvSpPr>
        <p:spPr>
          <a:xfrm>
            <a:off x="5568427" y="4047455"/>
            <a:ext cx="3216857" cy="461665"/>
          </a:xfrm>
          <a:prstGeom prst="rect">
            <a:avLst/>
          </a:prstGeom>
          <a:solidFill>
            <a:schemeClr val="tx1"/>
          </a:solidFill>
          <a:ln w="28575">
            <a:solidFill>
              <a:srgbClr val="FF0000"/>
            </a:solidFill>
          </a:ln>
        </p:spPr>
        <p:txBody>
          <a:bodyPr wrap="square" rtlCol="0">
            <a:spAutoFit/>
          </a:bodyPr>
          <a:lstStyle/>
          <a:p>
            <a:pPr algn="ctr"/>
            <a:r>
              <a:rPr lang="en-US" altLang="zh-CN" sz="2400" b="1" kern="0" dirty="0" err="1" smtClean="0">
                <a:solidFill>
                  <a:schemeClr val="bg1"/>
                </a:solidFill>
                <a:latin typeface="Times New Roman" pitchFamily="18" charset="0"/>
                <a:cs typeface="Times New Roman" pitchFamily="18" charset="0"/>
              </a:rPr>
              <a:t>sk</a:t>
            </a:r>
            <a:r>
              <a:rPr lang="en-US" altLang="zh-CN" sz="2400" b="1" kern="0" dirty="0" smtClean="0">
                <a:solidFill>
                  <a:schemeClr val="bg1"/>
                </a:solidFill>
                <a:latin typeface="Times New Roman" pitchFamily="18" charset="0"/>
                <a:cs typeface="Times New Roman" pitchFamily="18" charset="0"/>
              </a:rPr>
              <a:t> = (</a:t>
            </a:r>
            <a:r>
              <a:rPr lang="en-US" altLang="zh-CN" sz="2400" b="1" i="1" kern="0" dirty="0" smtClean="0">
                <a:solidFill>
                  <a:schemeClr val="bg1"/>
                </a:solidFill>
                <a:latin typeface="Times New Roman" pitchFamily="18" charset="0"/>
                <a:cs typeface="Times New Roman" pitchFamily="18" charset="0"/>
              </a:rPr>
              <a:t>p</a:t>
            </a:r>
            <a:r>
              <a:rPr lang="en-US" altLang="zh-CN" sz="2400" b="1" kern="0" dirty="0" smtClean="0">
                <a:solidFill>
                  <a:schemeClr val="bg1"/>
                </a:solidFill>
                <a:latin typeface="Times New Roman" pitchFamily="18" charset="0"/>
                <a:cs typeface="Times New Roman" pitchFamily="18" charset="0"/>
              </a:rPr>
              <a:t>, </a:t>
            </a:r>
            <a:r>
              <a:rPr lang="en-US" altLang="zh-CN" sz="2400" b="1" i="1" kern="0" dirty="0" smtClean="0">
                <a:solidFill>
                  <a:schemeClr val="bg1"/>
                </a:solidFill>
                <a:latin typeface="Times New Roman" pitchFamily="18" charset="0"/>
                <a:cs typeface="Times New Roman" pitchFamily="18" charset="0"/>
              </a:rPr>
              <a:t>q</a:t>
            </a:r>
            <a:r>
              <a:rPr lang="en-US" altLang="zh-CN" sz="2400" b="1" kern="0" dirty="0" smtClean="0">
                <a:solidFill>
                  <a:schemeClr val="bg1"/>
                </a:solidFill>
                <a:latin typeface="Times New Roman" pitchFamily="18" charset="0"/>
                <a:cs typeface="Times New Roman" pitchFamily="18" charset="0"/>
              </a:rPr>
              <a:t>, </a:t>
            </a:r>
            <a:r>
              <a:rPr lang="en-US" altLang="zh-CN" sz="2400" b="1" i="1" kern="0" dirty="0" smtClean="0">
                <a:solidFill>
                  <a:schemeClr val="bg1"/>
                </a:solidFill>
                <a:latin typeface="Times New Roman" pitchFamily="18" charset="0"/>
                <a:cs typeface="Times New Roman" pitchFamily="18" charset="0"/>
              </a:rPr>
              <a:t>a</a:t>
            </a:r>
            <a:r>
              <a:rPr lang="en-US" altLang="zh-CN" sz="2400" b="1" kern="0" dirty="0" smtClean="0">
                <a:solidFill>
                  <a:schemeClr val="bg1"/>
                </a:solidFill>
                <a:latin typeface="Times New Roman" pitchFamily="18" charset="0"/>
                <a:cs typeface="Times New Roman" pitchFamily="18" charset="0"/>
              </a:rPr>
              <a:t>) = </a:t>
            </a:r>
            <a:r>
              <a:rPr lang="en-US" altLang="zh-CN" sz="2400" b="1" dirty="0" smtClean="0">
                <a:solidFill>
                  <a:schemeClr val="bg1"/>
                </a:solidFill>
                <a:latin typeface="Times New Roman" pitchFamily="18" charset="0"/>
                <a:cs typeface="Times New Roman" pitchFamily="18" charset="0"/>
              </a:rPr>
              <a:t>(3, 11, 3)</a:t>
            </a:r>
            <a:endParaRPr lang="zh-CN" altLang="en-US" sz="2400" dirty="0">
              <a:solidFill>
                <a:schemeClr val="bg1"/>
              </a:solidFill>
            </a:endParaRPr>
          </a:p>
        </p:txBody>
      </p:sp>
      <p:cxnSp>
        <p:nvCxnSpPr>
          <p:cNvPr id="15" name="直接连接符 14"/>
          <p:cNvCxnSpPr>
            <a:stCxn id="13" idx="3"/>
          </p:cNvCxnSpPr>
          <p:nvPr/>
        </p:nvCxnSpPr>
        <p:spPr>
          <a:xfrm flipV="1">
            <a:off x="4700165" y="3602634"/>
            <a:ext cx="2536131" cy="603646"/>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459009" y="3399383"/>
            <a:ext cx="1" cy="548481"/>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3" descr="C:\Users\秀姐\Desktop\key3.jpg"/>
          <p:cNvPicPr>
            <a:picLocks noChangeAspect="1" noChangeArrowheads="1"/>
          </p:cNvPicPr>
          <p:nvPr/>
        </p:nvPicPr>
        <p:blipFill>
          <a:blip r:embed="rId3" cstate="print"/>
          <a:srcRect l="36000" t="12000" r="36000" b="12000"/>
          <a:stretch>
            <a:fillRect/>
          </a:stretch>
        </p:blipFill>
        <p:spPr bwMode="auto">
          <a:xfrm rot="5400000">
            <a:off x="8114877" y="2987598"/>
            <a:ext cx="554143" cy="1504103"/>
          </a:xfrm>
          <a:prstGeom prst="rect">
            <a:avLst/>
          </a:prstGeom>
          <a:noFill/>
        </p:spPr>
      </p:pic>
      <p:pic>
        <p:nvPicPr>
          <p:cNvPr id="22" name="Picture 4" descr="C:\Users\秀姐\Desktop\key4.jpg"/>
          <p:cNvPicPr>
            <a:picLocks noChangeAspect="1" noChangeArrowheads="1"/>
          </p:cNvPicPr>
          <p:nvPr/>
        </p:nvPicPr>
        <p:blipFill>
          <a:blip r:embed="rId4" cstate="print"/>
          <a:srcRect l="34750" t="17276" r="40428" b="19379"/>
          <a:stretch>
            <a:fillRect/>
          </a:stretch>
        </p:blipFill>
        <p:spPr bwMode="auto">
          <a:xfrm rot="16200000">
            <a:off x="758742" y="3321055"/>
            <a:ext cx="606715" cy="1477142"/>
          </a:xfrm>
          <a:prstGeom prst="rect">
            <a:avLst/>
          </a:prstGeom>
          <a:noFill/>
        </p:spPr>
      </p:pic>
      <p:sp>
        <p:nvSpPr>
          <p:cNvPr id="19" name="圆角矩形 18"/>
          <p:cNvSpPr/>
          <p:nvPr/>
        </p:nvSpPr>
        <p:spPr>
          <a:xfrm>
            <a:off x="3851920" y="1484784"/>
            <a:ext cx="2376264" cy="792088"/>
          </a:xfrm>
          <a:prstGeom prst="roundRect">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t>RSA</a:t>
            </a:r>
            <a:endParaRPr lang="zh-CN" altLang="en-US" sz="4000" b="1" dirty="0"/>
          </a:p>
        </p:txBody>
      </p:sp>
      <p:pic>
        <p:nvPicPr>
          <p:cNvPr id="20" name="Picture 5"/>
          <p:cNvPicPr>
            <a:picLocks noChangeAspect="1" noChangeArrowheads="1"/>
          </p:cNvPicPr>
          <p:nvPr/>
        </p:nvPicPr>
        <p:blipFill>
          <a:blip r:embed="rId5" cstate="print"/>
          <a:srcRect/>
          <a:stretch>
            <a:fillRect/>
          </a:stretch>
        </p:blipFill>
        <p:spPr bwMode="auto">
          <a:xfrm>
            <a:off x="6660232" y="2175247"/>
            <a:ext cx="1404938" cy="1408112"/>
          </a:xfrm>
          <a:prstGeom prst="rect">
            <a:avLst/>
          </a:prstGeom>
          <a:noFill/>
          <a:ln w="12700">
            <a:noFill/>
            <a:miter lim="800000"/>
            <a:headEnd/>
            <a:tailEnd/>
          </a:ln>
        </p:spPr>
      </p:pic>
      <p:pic>
        <p:nvPicPr>
          <p:cNvPr id="25" name="Picture 4"/>
          <p:cNvPicPr>
            <a:picLocks noChangeAspect="1" noChangeArrowheads="1"/>
          </p:cNvPicPr>
          <p:nvPr/>
        </p:nvPicPr>
        <p:blipFill>
          <a:blip r:embed="rId6" cstate="print"/>
          <a:srcRect/>
          <a:stretch>
            <a:fillRect/>
          </a:stretch>
        </p:blipFill>
        <p:spPr bwMode="auto">
          <a:xfrm>
            <a:off x="971600" y="2175247"/>
            <a:ext cx="1166813" cy="1428750"/>
          </a:xfrm>
          <a:prstGeom prst="rect">
            <a:avLst/>
          </a:prstGeom>
          <a:noFill/>
          <a:ln w="12700">
            <a:noFill/>
            <a:miter lim="800000"/>
            <a:headEnd/>
            <a:tailEnd/>
          </a:ln>
        </p:spPr>
      </p:pic>
      <p:sp>
        <p:nvSpPr>
          <p:cNvPr id="26" name="圆角矩形 25"/>
          <p:cNvSpPr/>
          <p:nvPr/>
        </p:nvSpPr>
        <p:spPr>
          <a:xfrm>
            <a:off x="8244408" y="2866443"/>
            <a:ext cx="792088" cy="490549"/>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anose="02020603050405020304" pitchFamily="18" charset="0"/>
                <a:cs typeface="Times New Roman" panose="02020603050405020304" pitchFamily="18" charset="0"/>
              </a:rPr>
              <a:t>8</a:t>
            </a:r>
            <a:endParaRPr lang="zh-CN" altLang="en-US" sz="3200" b="1" dirty="0">
              <a:latin typeface="Times New Roman" panose="02020603050405020304" pitchFamily="18" charset="0"/>
              <a:cs typeface="Times New Roman" panose="02020603050405020304" pitchFamily="18" charset="0"/>
            </a:endParaRPr>
          </a:p>
        </p:txBody>
      </p:sp>
      <p:sp>
        <p:nvSpPr>
          <p:cNvPr id="27" name="圆角矩形 26"/>
          <p:cNvSpPr/>
          <p:nvPr/>
        </p:nvSpPr>
        <p:spPr>
          <a:xfrm>
            <a:off x="4283968" y="2696504"/>
            <a:ext cx="792088" cy="49054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anose="02020603050405020304" pitchFamily="18" charset="0"/>
                <a:cs typeface="Times New Roman" panose="02020603050405020304" pitchFamily="18" charset="0"/>
              </a:rPr>
              <a:t>2</a:t>
            </a:r>
            <a:endParaRPr lang="zh-CN" altLang="en-US" sz="3200" b="1" dirty="0">
              <a:latin typeface="Times New Roman" panose="02020603050405020304" pitchFamily="18" charset="0"/>
              <a:cs typeface="Times New Roman" panose="02020603050405020304" pitchFamily="18" charset="0"/>
            </a:endParaRPr>
          </a:p>
        </p:txBody>
      </p:sp>
      <p:sp>
        <p:nvSpPr>
          <p:cNvPr id="28" name="圆角矩形 27"/>
          <p:cNvSpPr/>
          <p:nvPr/>
        </p:nvSpPr>
        <p:spPr>
          <a:xfrm>
            <a:off x="143508" y="2788820"/>
            <a:ext cx="792088" cy="490549"/>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anose="02020603050405020304" pitchFamily="18" charset="0"/>
                <a:cs typeface="Times New Roman" panose="02020603050405020304" pitchFamily="18" charset="0"/>
              </a:rPr>
              <a:t>8</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7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8" presetClass="emph" presetSubtype="0" fill="hold" nodeType="withEffect">
                                  <p:stCondLst>
                                    <p:cond delay="0"/>
                                  </p:stCondLst>
                                  <p:childTnLst>
                                    <p:animRot by="21600000">
                                      <p:cBhvr>
                                        <p:cTn id="24" dur="2000" fill="hold"/>
                                        <p:tgtEl>
                                          <p:spTgt spid="22"/>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par>
                          <p:cTn id="39" fill="hold">
                            <p:stCondLst>
                              <p:cond delay="0"/>
                            </p:stCondLst>
                            <p:childTnLst>
                              <p:par>
                                <p:cTn id="40" presetID="8" presetClass="emph" presetSubtype="0" fill="hold" nodeType="afterEffect">
                                  <p:stCondLst>
                                    <p:cond delay="0"/>
                                  </p:stCondLst>
                                  <p:childTnLst>
                                    <p:animRot by="21600000">
                                      <p:cBhvr>
                                        <p:cTn id="41" dur="2000" fill="hold"/>
                                        <p:tgtEl>
                                          <p:spTgt spid="21"/>
                                        </p:tgtEl>
                                        <p:attrNameLst>
                                          <p:attrName>r</p:attrName>
                                        </p:attrNameLst>
                                      </p:cBhvr>
                                    </p:animRo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animBg="1"/>
      <p:bldP spid="14" grpId="0" animBg="1"/>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p>
          <a:p>
            <a:pPr eaLnBrk="1" hangingPunct="1">
              <a:lnSpc>
                <a:spcPct val="120000"/>
              </a:lnSpc>
            </a:pPr>
            <a:r>
              <a:rPr lang="en-US" altLang="zh-CN" sz="2400" dirty="0" smtClean="0">
                <a:solidFill>
                  <a:srgbClr val="000000"/>
                </a:solidFill>
              </a:rPr>
              <a:t>3. </a:t>
            </a:r>
            <a:r>
              <a:rPr lang="en-US" altLang="zh-CN" sz="2400" dirty="0">
                <a:solidFill>
                  <a:srgbClr val="000000"/>
                </a:solidFill>
              </a:rPr>
              <a:t>The RSA </a:t>
            </a:r>
            <a:r>
              <a:rPr lang="en-US" altLang="zh-CN" sz="2400" dirty="0" smtClean="0">
                <a:solidFill>
                  <a:srgbClr val="000000"/>
                </a:solidFill>
              </a:rPr>
              <a:t>Cryptosystem</a:t>
            </a: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Attacks on RSA</a:t>
            </a:r>
          </a:p>
          <a:p>
            <a:pPr eaLnBrk="1" hangingPunct="1">
              <a:lnSpc>
                <a:spcPct val="120000"/>
              </a:lnSpc>
            </a:pPr>
            <a:r>
              <a:rPr lang="en-US" altLang="zh-CN" sz="2400" dirty="0" smtClean="0">
                <a:solidFill>
                  <a:srgbClr val="000000"/>
                </a:solidFill>
              </a:rPr>
              <a:t>6. The Rabin Cryptosystem</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29</a:t>
            </a:fld>
            <a:endParaRPr lang="en-US" altLang="zh-CN" smtClean="0">
              <a:solidFill>
                <a:schemeClr val="tx1"/>
              </a:solidFill>
              <a:ea typeface="宋体" charset="-122"/>
            </a:endParaRPr>
          </a:p>
        </p:txBody>
      </p:sp>
    </p:spTree>
    <p:extLst>
      <p:ext uri="{BB962C8B-B14F-4D97-AF65-F5344CB8AC3E}">
        <p14:creationId xmlns:p14="http://schemas.microsoft.com/office/powerpoint/2010/main" val="3324054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10" fill="hold"/>
                                        <p:tgtEl>
                                          <p:spTgt spid="16387">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3</a:t>
            </a:fld>
            <a:endParaRPr lang="zh-CN" altLang="en-US" dirty="0"/>
          </a:p>
        </p:txBody>
      </p:sp>
      <p:sp>
        <p:nvSpPr>
          <p:cNvPr id="4" name="标题 3"/>
          <p:cNvSpPr>
            <a:spLocks noGrp="1"/>
          </p:cNvSpPr>
          <p:nvPr>
            <p:ph type="title"/>
          </p:nvPr>
        </p:nvSpPr>
        <p:spPr/>
        <p:txBody>
          <a:bodyPr>
            <a:normAutofit/>
          </a:bodyPr>
          <a:lstStyle/>
          <a:p>
            <a:r>
              <a:rPr lang="en-US" altLang="zh-CN" dirty="0" smtClean="0"/>
              <a:t>Why PKC?</a:t>
            </a:r>
            <a:endParaRPr lang="zh-CN" altLang="en-US" dirty="0"/>
          </a:p>
        </p:txBody>
      </p:sp>
      <p:sp>
        <p:nvSpPr>
          <p:cNvPr id="5" name="灯片编号占位符 2"/>
          <p:cNvSpPr txBox="1">
            <a:spLocks/>
          </p:cNvSpPr>
          <p:nvPr/>
        </p:nvSpPr>
        <p:spPr>
          <a:xfrm>
            <a:off x="8028384" y="6407944"/>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sp>
        <p:nvSpPr>
          <p:cNvPr id="9" name="内容占位符 8"/>
          <p:cNvSpPr>
            <a:spLocks noGrp="1"/>
          </p:cNvSpPr>
          <p:nvPr>
            <p:ph idx="1"/>
          </p:nvPr>
        </p:nvSpPr>
        <p:spPr>
          <a:xfrm>
            <a:off x="179512" y="1196752"/>
            <a:ext cx="8712968" cy="1701922"/>
          </a:xfrm>
        </p:spPr>
        <p:txBody>
          <a:bodyPr>
            <a:noAutofit/>
          </a:bodyPr>
          <a:lstStyle/>
          <a:p>
            <a:pPr>
              <a:lnSpc>
                <a:spcPct val="100000"/>
              </a:lnSpc>
            </a:pPr>
            <a:r>
              <a:rPr lang="en-US" altLang="zh-CN" kern="0" dirty="0" smtClean="0">
                <a:solidFill>
                  <a:srgbClr val="3333FF"/>
                </a:solidFill>
              </a:rPr>
              <a:t>Question: </a:t>
            </a:r>
          </a:p>
          <a:p>
            <a:pPr>
              <a:lnSpc>
                <a:spcPct val="100000"/>
              </a:lnSpc>
              <a:buNone/>
            </a:pPr>
            <a:r>
              <a:rPr lang="en-US" altLang="zh-CN" sz="2400" b="0" kern="0" dirty="0" smtClean="0">
                <a:solidFill>
                  <a:srgbClr val="3333FF"/>
                </a:solidFill>
              </a:rPr>
              <a:t>   </a:t>
            </a:r>
            <a:r>
              <a:rPr lang="en-US" altLang="zh-CN" sz="2400" b="0" kern="0" dirty="0" smtClean="0"/>
              <a:t>Alice wants to send Bob a </a:t>
            </a:r>
            <a:r>
              <a:rPr lang="en-US" altLang="zh-CN" sz="2400" kern="0" dirty="0" smtClean="0">
                <a:solidFill>
                  <a:srgbClr val="FF0000"/>
                </a:solidFill>
              </a:rPr>
              <a:t>secret</a:t>
            </a:r>
            <a:r>
              <a:rPr lang="en-US" altLang="zh-CN" sz="2400" b="0" kern="0" dirty="0" smtClean="0">
                <a:solidFill>
                  <a:srgbClr val="FF0000"/>
                </a:solidFill>
              </a:rPr>
              <a:t> </a:t>
            </a:r>
            <a:r>
              <a:rPr lang="en-US" altLang="zh-CN" sz="2400" kern="0" dirty="0">
                <a:solidFill>
                  <a:srgbClr val="0000FF"/>
                </a:solidFill>
              </a:rPr>
              <a:t>through Internet </a:t>
            </a:r>
            <a:r>
              <a:rPr lang="en-US" altLang="zh-CN" sz="2400" kern="0" dirty="0" smtClean="0"/>
              <a:t>against</a:t>
            </a:r>
            <a:r>
              <a:rPr lang="en-US" altLang="zh-CN" sz="2400" kern="0" dirty="0" smtClean="0">
                <a:solidFill>
                  <a:srgbClr val="FF0000"/>
                </a:solidFill>
              </a:rPr>
              <a:t> </a:t>
            </a:r>
            <a:r>
              <a:rPr lang="en-US" altLang="zh-CN" sz="2400" kern="0" dirty="0" smtClean="0"/>
              <a:t>Hacker</a:t>
            </a:r>
            <a:r>
              <a:rPr lang="en-US" altLang="zh-CN" sz="2400" b="0" kern="0" dirty="0" smtClean="0"/>
              <a:t>. </a:t>
            </a:r>
          </a:p>
        </p:txBody>
      </p:sp>
      <p:sp>
        <p:nvSpPr>
          <p:cNvPr id="23" name="云形 22"/>
          <p:cNvSpPr/>
          <p:nvPr/>
        </p:nvSpPr>
        <p:spPr>
          <a:xfrm>
            <a:off x="2870028" y="3047917"/>
            <a:ext cx="3456384" cy="1440160"/>
          </a:xfrm>
          <a:prstGeom prst="clou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itchFamily="18" charset="0"/>
                <a:cs typeface="Times New Roman" pitchFamily="18" charset="0"/>
              </a:rPr>
              <a:t>Internet</a:t>
            </a:r>
          </a:p>
          <a:p>
            <a:pPr algn="ctr"/>
            <a:endParaRPr lang="zh-CN" altLang="en-US" b="1" dirty="0">
              <a:latin typeface="Times New Roman" pitchFamily="18" charset="0"/>
              <a:cs typeface="Times New Roman" pitchFamily="18" charset="0"/>
            </a:endParaRPr>
          </a:p>
        </p:txBody>
      </p:sp>
      <p:sp>
        <p:nvSpPr>
          <p:cNvPr id="24" name="右箭头 23"/>
          <p:cNvSpPr/>
          <p:nvPr/>
        </p:nvSpPr>
        <p:spPr>
          <a:xfrm>
            <a:off x="3014044" y="3766857"/>
            <a:ext cx="3083804" cy="289172"/>
          </a:xfrm>
          <a:prstGeom prst="rightArrow">
            <a:avLst/>
          </a:prstGeom>
          <a:solidFill>
            <a:srgbClr val="568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790742" y="3808108"/>
            <a:ext cx="1357322" cy="461665"/>
          </a:xfrm>
          <a:prstGeom prst="rect">
            <a:avLst/>
          </a:prstGeom>
          <a:solidFill>
            <a:schemeClr val="bg1"/>
          </a:solidFill>
        </p:spPr>
        <p:txBody>
          <a:bodyPr wrap="square" rtlCol="0">
            <a:spAutoFit/>
          </a:bodyPr>
          <a:lstStyle/>
          <a:p>
            <a:pPr algn="ctr"/>
            <a:r>
              <a:rPr lang="en-US" altLang="zh-CN" sz="2400" b="1" dirty="0" smtClean="0">
                <a:solidFill>
                  <a:srgbClr val="FF0000"/>
                </a:solidFill>
                <a:latin typeface="Times New Roman" pitchFamily="18" charset="0"/>
                <a:cs typeface="Times New Roman" pitchFamily="18" charset="0"/>
              </a:rPr>
              <a:t>secret</a:t>
            </a:r>
            <a:endParaRPr lang="zh-CN" altLang="en-US" sz="2400" b="1" dirty="0">
              <a:solidFill>
                <a:srgbClr val="FF0000"/>
              </a:solidFill>
              <a:latin typeface="Times New Roman" pitchFamily="18" charset="0"/>
              <a:cs typeface="Times New Roman" pitchFamily="18" charset="0"/>
            </a:endParaRPr>
          </a:p>
        </p:txBody>
      </p:sp>
      <p:sp>
        <p:nvSpPr>
          <p:cNvPr id="14" name="TextBox 13"/>
          <p:cNvSpPr txBox="1"/>
          <p:nvPr/>
        </p:nvSpPr>
        <p:spPr>
          <a:xfrm>
            <a:off x="5030268" y="5641946"/>
            <a:ext cx="1440160" cy="400110"/>
          </a:xfrm>
          <a:prstGeom prst="rect">
            <a:avLst/>
          </a:prstGeom>
          <a:noFill/>
        </p:spPr>
        <p:txBody>
          <a:bodyPr wrap="square" rtlCol="0">
            <a:spAutoFit/>
          </a:bodyPr>
          <a:lstStyle/>
          <a:p>
            <a:pPr algn="ctr"/>
            <a:r>
              <a:rPr lang="en-US" altLang="zh-CN" b="1" dirty="0" smtClean="0"/>
              <a:t>Hacker</a:t>
            </a:r>
            <a:endParaRPr lang="zh-CN" altLang="en-US" b="1" dirty="0"/>
          </a:p>
        </p:txBody>
      </p:sp>
      <p:sp>
        <p:nvSpPr>
          <p:cNvPr id="21" name="上箭头 20"/>
          <p:cNvSpPr/>
          <p:nvPr/>
        </p:nvSpPr>
        <p:spPr>
          <a:xfrm>
            <a:off x="4447934" y="4557805"/>
            <a:ext cx="216024" cy="8640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3475826" y="2780928"/>
            <a:ext cx="2376264" cy="72008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Encryption</a:t>
            </a:r>
            <a:endParaRPr lang="zh-CN" altLang="en-US" sz="3200" dirty="0"/>
          </a:p>
        </p:txBody>
      </p:sp>
      <p:sp>
        <p:nvSpPr>
          <p:cNvPr id="25" name="圆角矩形 24"/>
          <p:cNvSpPr/>
          <p:nvPr/>
        </p:nvSpPr>
        <p:spPr>
          <a:xfrm>
            <a:off x="3446092" y="4485797"/>
            <a:ext cx="2160240"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Security</a:t>
            </a:r>
            <a:r>
              <a:rPr lang="en-US" altLang="zh-CN" sz="4000" dirty="0" smtClean="0"/>
              <a:t>?</a:t>
            </a:r>
            <a:endParaRPr lang="zh-CN" altLang="en-US" sz="4000" dirty="0"/>
          </a:p>
        </p:txBody>
      </p:sp>
      <p:pic>
        <p:nvPicPr>
          <p:cNvPr id="69634" name="Picture 2" descr="https://timgsa.baidu.com/timg?image&amp;quality=80&amp;size=b9999_10000&amp;sec=1526271610019&amp;di=ee4cbbc3d399d3f920f3b32eb1d86c4a&amp;imgtype=0&amp;src=http%3A%2F%2Fimgsrc.baidu.com%2Fimgad%2Fpic%2Fitem%2Fbd315c6034a85edf1e0c340542540923dd547510.jpg"/>
          <p:cNvPicPr>
            <a:picLocks noChangeAspect="1" noChangeArrowheads="1"/>
          </p:cNvPicPr>
          <p:nvPr/>
        </p:nvPicPr>
        <p:blipFill>
          <a:blip r:embed="rId3" cstate="print"/>
          <a:srcRect l="25347" t="7080" r="5994" b="8019"/>
          <a:stretch>
            <a:fillRect/>
          </a:stretch>
        </p:blipFill>
        <p:spPr bwMode="auto">
          <a:xfrm>
            <a:off x="4139952" y="5349893"/>
            <a:ext cx="1008112" cy="1246590"/>
          </a:xfrm>
          <a:prstGeom prst="rect">
            <a:avLst/>
          </a:prstGeom>
          <a:noFill/>
        </p:spPr>
      </p:pic>
      <p:pic>
        <p:nvPicPr>
          <p:cNvPr id="17" name="Picture 5"/>
          <p:cNvPicPr>
            <a:picLocks noChangeAspect="1" noChangeArrowheads="1"/>
          </p:cNvPicPr>
          <p:nvPr/>
        </p:nvPicPr>
        <p:blipFill>
          <a:blip r:embed="rId4" cstate="print"/>
          <a:srcRect/>
          <a:stretch>
            <a:fillRect/>
          </a:stretch>
        </p:blipFill>
        <p:spPr bwMode="auto">
          <a:xfrm>
            <a:off x="6660232" y="3117645"/>
            <a:ext cx="1404938" cy="1408112"/>
          </a:xfrm>
          <a:prstGeom prst="rect">
            <a:avLst/>
          </a:prstGeom>
          <a:noFill/>
          <a:ln w="12700">
            <a:noFill/>
            <a:miter lim="800000"/>
            <a:headEnd/>
            <a:tailEnd/>
          </a:ln>
        </p:spPr>
      </p:pic>
      <p:pic>
        <p:nvPicPr>
          <p:cNvPr id="18" name="Picture 4"/>
          <p:cNvPicPr>
            <a:picLocks noChangeAspect="1" noChangeArrowheads="1"/>
          </p:cNvPicPr>
          <p:nvPr/>
        </p:nvPicPr>
        <p:blipFill>
          <a:blip r:embed="rId5" cstate="print"/>
          <a:srcRect/>
          <a:stretch>
            <a:fillRect/>
          </a:stretch>
        </p:blipFill>
        <p:spPr bwMode="auto">
          <a:xfrm>
            <a:off x="971600" y="3117645"/>
            <a:ext cx="1166813" cy="1428750"/>
          </a:xfrm>
          <a:prstGeom prst="rect">
            <a:avLst/>
          </a:prstGeom>
          <a:noFill/>
          <a:ln w="12700">
            <a:noFill/>
            <a:miter lim="800000"/>
            <a:headEnd/>
            <a:tailEnd/>
          </a:ln>
        </p:spPr>
      </p:pic>
    </p:spTree>
    <p:extLst>
      <p:ext uri="{BB962C8B-B14F-4D97-AF65-F5344CB8AC3E}">
        <p14:creationId xmlns:p14="http://schemas.microsoft.com/office/powerpoint/2010/main" val="34956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963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0"/>
                            </p:stCondLst>
                            <p:childTnLst>
                              <p:par>
                                <p:cTn id="17" presetID="22" presetClass="entr" presetSubtype="4"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10"/>
                                        <p:tgtEl>
                                          <p:spTgt spid="21"/>
                                        </p:tgtEl>
                                      </p:cBhvr>
                                    </p:animEffect>
                                  </p:childTnLst>
                                </p:cTn>
                              </p:par>
                            </p:childTnLst>
                          </p:cTn>
                        </p:par>
                        <p:par>
                          <p:cTn id="20" fill="hold">
                            <p:stCondLst>
                              <p:cond delay="10"/>
                            </p:stCondLst>
                            <p:childTnLst>
                              <p:par>
                                <p:cTn id="21" presetID="1" presetClass="emph" presetSubtype="2" fill="hold" nodeType="afterEffect">
                                  <p:stCondLst>
                                    <p:cond delay="0"/>
                                  </p:stCondLst>
                                  <p:childTnLst>
                                    <p:animClr clrSpc="rgb" dir="cw">
                                      <p:cBhvr>
                                        <p:cTn id="22" dur="10" fill="hold"/>
                                        <p:tgtEl>
                                          <p:spTgt spid="21"/>
                                        </p:tgtEl>
                                        <p:attrNameLst>
                                          <p:attrName>fillcolor</p:attrName>
                                        </p:attrNameLst>
                                      </p:cBhvr>
                                      <p:to>
                                        <a:schemeClr val="accent2"/>
                                      </p:to>
                                    </p:animClr>
                                    <p:set>
                                      <p:cBhvr>
                                        <p:cTn id="23" dur="10" fill="hold"/>
                                        <p:tgtEl>
                                          <p:spTgt spid="21"/>
                                        </p:tgtEl>
                                        <p:attrNameLst>
                                          <p:attrName>fill.type</p:attrName>
                                        </p:attrNameLst>
                                      </p:cBhvr>
                                      <p:to>
                                        <p:strVal val="solid"/>
                                      </p:to>
                                    </p:set>
                                    <p:set>
                                      <p:cBhvr>
                                        <p:cTn id="24" dur="10" fill="hold"/>
                                        <p:tgtEl>
                                          <p:spTgt spid="21"/>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2" grpId="0" animBg="1"/>
      <p:bldP spid="14" grpId="0"/>
      <p:bldP spid="21" grpId="0" animBg="1"/>
      <p:bldP spid="26"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
          <p:cNvSpPr txBox="1">
            <a:spLocks noRot="1" noChangeArrowheads="1"/>
          </p:cNvSpPr>
          <p:nvPr/>
        </p:nvSpPr>
        <p:spPr bwMode="auto">
          <a:xfrm>
            <a:off x="360040" y="4869160"/>
            <a:ext cx="8460432" cy="1152128"/>
          </a:xfrm>
          <a:prstGeom prst="rect">
            <a:avLst/>
          </a:prstGeom>
          <a:noFill/>
          <a:ln w="9525">
            <a:noFill/>
            <a:miter lim="800000"/>
            <a:headEnd/>
            <a:tailEnd/>
          </a:ln>
        </p:spPr>
        <p:txBody>
          <a:bodyPr/>
          <a:lstStyle/>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Encryption rule:</a:t>
            </a:r>
            <a:r>
              <a:rPr lang="en-US" altLang="zh-CN" sz="2200" b="1" dirty="0" smtClean="0">
                <a:solidFill>
                  <a:srgbClr val="3333FF"/>
                </a:solidFill>
                <a:cs typeface="Times New Roman" pitchFamily="18" charset="0"/>
              </a:rPr>
              <a:t> </a:t>
            </a:r>
            <a:r>
              <a:rPr lang="en-US" altLang="zh-CN" sz="2200" b="1" i="1" dirty="0" err="1" smtClean="0">
                <a:solidFill>
                  <a:srgbClr val="3333FF"/>
                </a:solidFill>
                <a:cs typeface="Times New Roman" pitchFamily="18" charset="0"/>
              </a:rPr>
              <a:t>e</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m</a:t>
            </a:r>
            <a:r>
              <a:rPr lang="en-US" altLang="zh-CN" sz="2200" b="1" dirty="0" smtClean="0">
                <a:solidFill>
                  <a:srgbClr val="3333FF"/>
                </a:solidFill>
                <a:cs typeface="Times New Roman" pitchFamily="18" charset="0"/>
              </a:rPr>
              <a:t>) = </a:t>
            </a:r>
            <a:r>
              <a:rPr lang="en-US" altLang="zh-CN" sz="2200" b="1" i="1" dirty="0" err="1" smtClean="0">
                <a:solidFill>
                  <a:srgbClr val="3333FF"/>
                </a:solidFill>
                <a:cs typeface="Times New Roman" pitchFamily="18" charset="0"/>
              </a:rPr>
              <a:t>m</a:t>
            </a:r>
            <a:r>
              <a:rPr lang="en-US" altLang="zh-CN" sz="2200" b="1" i="1" baseline="30000" dirty="0" err="1" smtClean="0">
                <a:solidFill>
                  <a:srgbClr val="3333FF"/>
                </a:solidFill>
                <a:cs typeface="Times New Roman" pitchFamily="18" charset="0"/>
              </a:rPr>
              <a:t>b</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p>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Decryption rule: </a:t>
            </a:r>
            <a:r>
              <a:rPr lang="en-US" altLang="zh-CN" sz="2200" b="1" i="1" dirty="0" err="1" smtClean="0">
                <a:solidFill>
                  <a:srgbClr val="3333FF"/>
                </a:solidFill>
                <a:cs typeface="Times New Roman" pitchFamily="18" charset="0"/>
              </a:rPr>
              <a:t>d</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c</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c</a:t>
            </a:r>
            <a:r>
              <a:rPr lang="en-US" altLang="zh-CN" sz="2200" b="1" i="1" baseline="30000" dirty="0" smtClean="0">
                <a:solidFill>
                  <a:srgbClr val="3333FF"/>
                </a:solidFill>
                <a:cs typeface="Times New Roman" pitchFamily="18" charset="0"/>
              </a:rPr>
              <a:t>a</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endParaRPr lang="en-US" altLang="zh-CN" sz="2200" b="1" kern="0" dirty="0" smtClean="0">
              <a:solidFill>
                <a:srgbClr val="3333FF"/>
              </a:solidFill>
              <a:ea typeface="MingLiU_HKSCS" pitchFamily="18" charset="-120"/>
              <a:cs typeface="Times New Roman" pitchFamily="18" charset="0"/>
            </a:endParaRPr>
          </a:p>
        </p:txBody>
      </p:sp>
      <p:sp>
        <p:nvSpPr>
          <p:cNvPr id="18" name="Rectangle 5"/>
          <p:cNvSpPr txBox="1">
            <a:spLocks noRot="1" noChangeArrowheads="1"/>
          </p:cNvSpPr>
          <p:nvPr/>
        </p:nvSpPr>
        <p:spPr bwMode="auto">
          <a:xfrm>
            <a:off x="395536" y="1484784"/>
            <a:ext cx="8712968" cy="2954038"/>
          </a:xfrm>
          <a:prstGeom prst="rect">
            <a:avLst/>
          </a:prstGeom>
          <a:noFill/>
          <a:ln w="38100">
            <a:noFill/>
            <a:miter lim="800000"/>
            <a:headEnd/>
            <a:tailEnd/>
          </a:ln>
        </p:spPr>
        <p:txBody>
          <a:bodyPr/>
          <a:lstStyle/>
          <a:p>
            <a:pPr marL="266700" lvl="1" indent="-266700" eaLnBrk="1" hangingPunct="1">
              <a:lnSpc>
                <a:spcPct val="110000"/>
              </a:lnSpc>
              <a:spcBef>
                <a:spcPct val="20000"/>
              </a:spcBef>
              <a:buClr>
                <a:srgbClr val="3399FF"/>
              </a:buClr>
              <a:buSzPct val="85000"/>
              <a:tabLst>
                <a:tab pos="266700" algn="l"/>
                <a:tab pos="533400" algn="l"/>
              </a:tabLst>
              <a:defRPr/>
            </a:pPr>
            <a:r>
              <a:rPr lang="en-US" altLang="zh-CN" sz="2400" b="1" kern="0" dirty="0" smtClean="0">
                <a:ea typeface="MingLiU_HKSCS" pitchFamily="18" charset="-120"/>
                <a:cs typeface="Times New Roman" pitchFamily="18" charset="0"/>
              </a:rPr>
              <a:t>RSA Set-up of Key Generation:</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kern="0" dirty="0" smtClean="0">
                <a:ea typeface="MingLiU_HKSCS" pitchFamily="18" charset="-120"/>
                <a:cs typeface="Times New Roman" pitchFamily="18" charset="0"/>
              </a:rPr>
              <a:t>Generate </a:t>
            </a:r>
            <a:r>
              <a:rPr lang="en-US" altLang="zh-CN" sz="2200" b="1" kern="0" dirty="0" smtClean="0">
                <a:solidFill>
                  <a:srgbClr val="3333FF"/>
                </a:solidFill>
                <a:ea typeface="MingLiU_HKSCS" pitchFamily="18" charset="-120"/>
                <a:cs typeface="Times New Roman" pitchFamily="18" charset="0"/>
              </a:rPr>
              <a:t>two large odd primes </a:t>
            </a:r>
            <a:r>
              <a:rPr lang="en-US" altLang="zh-CN" sz="2200" b="1" i="1" dirty="0" smtClean="0">
                <a:solidFill>
                  <a:srgbClr val="3333FF"/>
                </a:solidFill>
              </a:rPr>
              <a:t>p </a:t>
            </a:r>
            <a:r>
              <a:rPr lang="en-US" altLang="zh-CN" sz="2200" b="1" kern="0" dirty="0" smtClean="0">
                <a:solidFill>
                  <a:srgbClr val="3333FF"/>
                </a:solidFill>
                <a:ea typeface="MingLiU_HKSCS" pitchFamily="18" charset="-120"/>
                <a:cs typeface="Times New Roman" pitchFamily="18" charset="0"/>
              </a:rPr>
              <a:t>and </a:t>
            </a:r>
            <a:r>
              <a:rPr lang="en-US" altLang="zh-CN" sz="2200" b="1" i="1" dirty="0" smtClean="0">
                <a:solidFill>
                  <a:srgbClr val="3333FF"/>
                </a:solidFill>
              </a:rPr>
              <a:t>q </a:t>
            </a:r>
            <a:r>
              <a:rPr lang="en-US" altLang="zh-CN" sz="2200" b="1" dirty="0" smtClean="0">
                <a:solidFill>
                  <a:srgbClr val="3333FF"/>
                </a:solidFill>
              </a:rPr>
              <a:t>such that </a:t>
            </a:r>
            <a:r>
              <a:rPr lang="en-US" altLang="zh-CN" sz="2200" b="1" i="1" dirty="0" smtClean="0">
                <a:solidFill>
                  <a:srgbClr val="3333FF"/>
                </a:solidFill>
              </a:rPr>
              <a:t>p</a:t>
            </a:r>
            <a:r>
              <a:rPr lang="en-US" altLang="zh-CN" sz="2200" b="1" dirty="0" smtClean="0">
                <a:solidFill>
                  <a:srgbClr val="3333FF"/>
                </a:solidFill>
              </a:rPr>
              <a:t> ≠ </a:t>
            </a:r>
            <a:r>
              <a:rPr lang="en-US" altLang="zh-CN" sz="2200" b="1" i="1" dirty="0" smtClean="0">
                <a:solidFill>
                  <a:srgbClr val="3333FF"/>
                </a:solidFill>
              </a:rPr>
              <a:t>q </a:t>
            </a:r>
            <a:endParaRPr lang="en-US" altLang="zh-CN" sz="2200" b="1" dirty="0" smtClean="0">
              <a:solidFill>
                <a:srgbClr val="3333FF"/>
              </a:solidFill>
              <a:latin typeface="Lucida Handwriting" pitchFamily="66" charset="0"/>
            </a:endParaRP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rPr>
              <a:t>n = </a:t>
            </a:r>
            <a:r>
              <a:rPr lang="en-US" altLang="zh-CN" sz="2200" b="1" i="1" dirty="0" err="1" smtClean="0">
                <a:solidFill>
                  <a:srgbClr val="3333FF"/>
                </a:solidFill>
              </a:rPr>
              <a:t>pq</a:t>
            </a:r>
            <a:r>
              <a:rPr lang="en-US" altLang="zh-CN" sz="2200" b="1" dirty="0" smtClean="0">
                <a:solidFill>
                  <a:srgbClr val="3333FF"/>
                </a:solidFill>
              </a:rPr>
              <a:t> and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i="1" dirty="0" smtClean="0">
                <a:solidFill>
                  <a:srgbClr val="3333FF"/>
                </a:solidFill>
              </a:rPr>
              <a:t> = </a:t>
            </a:r>
            <a:r>
              <a:rPr lang="en-US" altLang="zh-CN" sz="2200" b="1" dirty="0" smtClean="0">
                <a:solidFill>
                  <a:srgbClr val="3333FF"/>
                </a:solidFill>
              </a:rPr>
              <a:t>(</a:t>
            </a:r>
            <a:r>
              <a:rPr lang="en-US" altLang="zh-CN" sz="2200" b="1" i="1" dirty="0" smtClean="0">
                <a:solidFill>
                  <a:srgbClr val="3333FF"/>
                </a:solidFill>
              </a:rPr>
              <a:t>p-</a:t>
            </a:r>
            <a:r>
              <a:rPr lang="en-US" altLang="zh-CN" sz="2200" b="1" dirty="0" smtClean="0">
                <a:solidFill>
                  <a:srgbClr val="3333FF"/>
                </a:solidFill>
              </a:rPr>
              <a:t>1)(</a:t>
            </a:r>
            <a:r>
              <a:rPr lang="en-US" altLang="zh-CN" sz="2200" b="1" i="1" dirty="0" smtClean="0">
                <a:solidFill>
                  <a:srgbClr val="3333FF"/>
                </a:solidFill>
              </a:rPr>
              <a:t>q-</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Choose </a:t>
            </a:r>
            <a:r>
              <a:rPr lang="en-US" altLang="zh-CN" sz="2200" b="1" dirty="0" smtClean="0">
                <a:solidFill>
                  <a:srgbClr val="3333FF"/>
                </a:solidFill>
                <a:cs typeface="Times New Roman" pitchFamily="18" charset="0"/>
              </a:rPr>
              <a:t>a random number </a:t>
            </a:r>
            <a:r>
              <a:rPr lang="en-US" altLang="zh-CN" sz="2200" b="1" i="1" dirty="0" smtClean="0">
                <a:solidFill>
                  <a:srgbClr val="3333FF"/>
                </a:solidFill>
              </a:rPr>
              <a:t>b</a:t>
            </a:r>
            <a:r>
              <a:rPr lang="en-US" altLang="zh-CN" sz="2200" b="1" dirty="0" smtClean="0">
                <a:solidFill>
                  <a:srgbClr val="3333FF"/>
                </a:solidFill>
              </a:rPr>
              <a:t> (1 &lt; </a:t>
            </a:r>
            <a:r>
              <a:rPr lang="en-US" altLang="zh-CN" sz="2200" b="1" i="1" dirty="0" smtClean="0">
                <a:solidFill>
                  <a:srgbClr val="3333FF"/>
                </a:solidFill>
              </a:rPr>
              <a:t>b &lt;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 such that </a:t>
            </a:r>
            <a:r>
              <a:rPr lang="en-US" altLang="zh-CN" sz="2200" b="1" dirty="0" err="1" smtClean="0">
                <a:solidFill>
                  <a:srgbClr val="3333FF"/>
                </a:solidFill>
              </a:rPr>
              <a:t>gcd</a:t>
            </a:r>
            <a:r>
              <a:rPr lang="en-US" altLang="zh-CN" sz="2200" b="1" dirty="0" smtClean="0">
                <a:solidFill>
                  <a:srgbClr val="3333FF"/>
                </a:solidFill>
              </a:rPr>
              <a:t>(</a:t>
            </a:r>
            <a:r>
              <a:rPr lang="en-US" altLang="zh-CN" sz="2200" b="1" i="1" dirty="0" smtClean="0">
                <a:solidFill>
                  <a:srgbClr val="3333FF"/>
                </a:solidFill>
              </a:rPr>
              <a:t>b</a:t>
            </a:r>
            <a:r>
              <a:rPr lang="en-US" altLang="zh-CN" sz="2200" b="1" dirty="0" smtClean="0">
                <a:solidFill>
                  <a:srgbClr val="3333FF"/>
                </a:solidFill>
              </a:rPr>
              <a: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cs typeface="Times New Roman" pitchFamily="18" charset="0"/>
              </a:rPr>
              <a:t>a ≡ b</a:t>
            </a:r>
            <a:r>
              <a:rPr lang="en-US" altLang="zh-CN" sz="2200" b="1" i="1" baseline="30000" dirty="0" smtClean="0">
                <a:solidFill>
                  <a:srgbClr val="3333FF"/>
                </a:solidFill>
                <a:cs typeface="Times New Roman" pitchFamily="18" charset="0"/>
              </a:rPr>
              <a:t> -</a:t>
            </a:r>
            <a:r>
              <a:rPr lang="en-US" altLang="zh-CN" sz="2200" b="1" baseline="30000" dirty="0" smtClean="0">
                <a:solidFill>
                  <a:srgbClr val="3333FF"/>
                </a:solidFill>
                <a:cs typeface="Times New Roman" pitchFamily="18" charset="0"/>
              </a:rPr>
              <a:t>1</a:t>
            </a:r>
            <a:r>
              <a:rPr lang="en-US" altLang="zh-CN" sz="2200" b="1" dirty="0" smtClean="0">
                <a:solidFill>
                  <a:srgbClr val="3333FF"/>
                </a:solidFill>
                <a:cs typeface="Times New Roman" pitchFamily="18" charset="0"/>
              </a:rPr>
              <a:t> (mod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dirty="0" smtClean="0">
                <a:solidFill>
                  <a:srgbClr val="3333FF"/>
                </a:solidFill>
                <a:cs typeface="Times New Roman" pitchFamily="18" charset="0"/>
              </a:rPr>
              <a:t>)</a:t>
            </a:r>
            <a:r>
              <a:rPr lang="en-US" altLang="zh-CN" sz="2200" b="1" dirty="0" smtClean="0">
                <a:solidFill>
                  <a:srgbClr val="3333FF"/>
                </a:solidFill>
                <a:latin typeface="Lucida Handwriting" pitchFamily="66" charset="0"/>
              </a:rPr>
              <a:t> </a:t>
            </a: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Output: </a:t>
            </a:r>
            <a:r>
              <a:rPr lang="en-US" altLang="zh-CN" sz="2200" b="1" dirty="0" err="1" smtClean="0">
                <a:solidFill>
                  <a:srgbClr val="3333FF"/>
                </a:solidFill>
                <a:cs typeface="Times New Roman" pitchFamily="18" charset="0"/>
              </a:rPr>
              <a:t>pk</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n</a:t>
            </a:r>
            <a:r>
              <a:rPr lang="en-US" altLang="zh-CN" sz="2200" b="1" dirty="0" smtClean="0">
                <a:solidFill>
                  <a:srgbClr val="3333FF"/>
                </a:solidFill>
                <a:cs typeface="Times New Roman" pitchFamily="18" charset="0"/>
              </a:rPr>
              <a:t>, </a:t>
            </a:r>
            <a:r>
              <a:rPr lang="en-US" altLang="zh-CN" sz="2200" b="1" i="1" dirty="0" smtClean="0">
                <a:solidFill>
                  <a:srgbClr val="3333FF"/>
                </a:solidFill>
                <a:cs typeface="Times New Roman" pitchFamily="18" charset="0"/>
              </a:rPr>
              <a:t>b</a:t>
            </a:r>
            <a:r>
              <a:rPr lang="en-US" altLang="zh-CN" sz="2200" b="1" dirty="0" smtClean="0">
                <a:solidFill>
                  <a:srgbClr val="3333FF"/>
                </a:solidFill>
                <a:cs typeface="Times New Roman" pitchFamily="18" charset="0"/>
              </a:rPr>
              <a:t>), </a:t>
            </a:r>
            <a:r>
              <a:rPr lang="en-US" altLang="zh-CN" sz="2200" b="1" dirty="0" err="1" smtClean="0">
                <a:solidFill>
                  <a:srgbClr val="3333FF"/>
                </a:solidFill>
                <a:cs typeface="Times New Roman" pitchFamily="18" charset="0"/>
              </a:rPr>
              <a:t>sk</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p, q, a</a:t>
            </a:r>
            <a:r>
              <a:rPr lang="en-US" altLang="zh-CN" sz="2200" b="1" dirty="0" smtClean="0">
                <a:solidFill>
                  <a:srgbClr val="3333FF"/>
                </a:solidFill>
                <a:cs typeface="Times New Roman" pitchFamily="18" charset="0"/>
              </a:rPr>
              <a:t>)</a:t>
            </a:r>
          </a:p>
        </p:txBody>
      </p:sp>
      <p:sp>
        <p:nvSpPr>
          <p:cNvPr id="25602" name="Rectangle 4"/>
          <p:cNvSpPr>
            <a:spLocks noGrp="1" noRot="1" noChangeArrowheads="1"/>
          </p:cNvSpPr>
          <p:nvPr>
            <p:ph type="title" idx="4294967295"/>
          </p:nvPr>
        </p:nvSpPr>
        <p:spPr>
          <a:xfrm>
            <a:off x="395536" y="357166"/>
            <a:ext cx="8673068" cy="825500"/>
          </a:xfrm>
        </p:spPr>
        <p:txBody>
          <a:bodyPr>
            <a:noAutofit/>
          </a:bodyPr>
          <a:lstStyle/>
          <a:p>
            <a:pPr algn="l" eaLnBrk="1" hangingPunct="1"/>
            <a:r>
              <a:rPr lang="en-US" altLang="zh-CN" sz="3600" b="1" dirty="0" smtClean="0">
                <a:solidFill>
                  <a:srgbClr val="3333FF"/>
                </a:solidFill>
                <a:ea typeface="黑体" pitchFamily="49" charset="-122"/>
              </a:rPr>
              <a:t>Implementing RSA</a:t>
            </a:r>
            <a:endParaRPr lang="zh-CN" altLang="en-US" sz="3600" b="1" dirty="0" smtClean="0">
              <a:solidFill>
                <a:srgbClr val="3333FF"/>
              </a:solidFill>
              <a:ea typeface="黑体" pitchFamily="49" charset="-122"/>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30</a:t>
            </a:fld>
            <a:endParaRPr lang="en-US" altLang="zh-CN" smtClean="0"/>
          </a:p>
        </p:txBody>
      </p:sp>
      <p:sp>
        <p:nvSpPr>
          <p:cNvPr id="11" name="Rectangle 5"/>
          <p:cNvSpPr txBox="1">
            <a:spLocks noRot="1" noChangeArrowheads="1"/>
          </p:cNvSpPr>
          <p:nvPr/>
        </p:nvSpPr>
        <p:spPr bwMode="auto">
          <a:xfrm>
            <a:off x="107504" y="4368524"/>
            <a:ext cx="4752528" cy="428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tabLst/>
              <a:defRPr/>
            </a:pPr>
            <a:r>
              <a:rPr lang="en-US" altLang="zh-CN" sz="2400" b="1" kern="0" dirty="0" smtClean="0">
                <a:ea typeface="+mn-ea"/>
                <a:cs typeface="Times New Roman" pitchFamily="18" charset="0"/>
              </a:rPr>
              <a:t>    RSA</a:t>
            </a:r>
            <a:r>
              <a:rPr lang="en-US" altLang="zh-CN" sz="2400" b="1" kern="0" dirty="0">
                <a:ea typeface="+mn-ea"/>
                <a:cs typeface="Times New Roman" pitchFamily="18" charset="0"/>
              </a:rPr>
              <a:t> </a:t>
            </a:r>
            <a:r>
              <a:rPr lang="en-US" altLang="zh-CN" sz="2400" b="1" kern="0" dirty="0" smtClean="0">
                <a:ea typeface="+mn-ea"/>
                <a:cs typeface="Times New Roman" pitchFamily="18" charset="0"/>
              </a:rPr>
              <a:t>Encryption and Decryption: </a:t>
            </a:r>
            <a:endParaRPr lang="en-US" altLang="zh-CN" sz="2400" b="1" kern="0" dirty="0" smtClean="0">
              <a:solidFill>
                <a:srgbClr val="3333FF"/>
              </a:solidFill>
              <a:ea typeface="+mn-ea"/>
              <a:cs typeface="Times New Roman" pitchFamily="18" charset="0"/>
            </a:endParaRPr>
          </a:p>
        </p:txBody>
      </p:sp>
      <p:cxnSp>
        <p:nvCxnSpPr>
          <p:cNvPr id="23" name="直接连接符 22"/>
          <p:cNvCxnSpPr/>
          <p:nvPr/>
        </p:nvCxnSpPr>
        <p:spPr bwMode="auto">
          <a:xfrm>
            <a:off x="395536" y="1484784"/>
            <a:ext cx="8529052"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25" name="直接连接符 24"/>
          <p:cNvCxnSpPr/>
          <p:nvPr/>
        </p:nvCxnSpPr>
        <p:spPr bwMode="auto">
          <a:xfrm>
            <a:off x="427644" y="4293096"/>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31" name="直接连接符 30"/>
          <p:cNvCxnSpPr/>
          <p:nvPr/>
        </p:nvCxnSpPr>
        <p:spPr bwMode="auto">
          <a:xfrm>
            <a:off x="395536" y="5949280"/>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sp>
        <p:nvSpPr>
          <p:cNvPr id="2" name="圆角矩形 1"/>
          <p:cNvSpPr/>
          <p:nvPr/>
        </p:nvSpPr>
        <p:spPr>
          <a:xfrm>
            <a:off x="2915816" y="4869160"/>
            <a:ext cx="2088232" cy="108012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971600" y="1988839"/>
            <a:ext cx="6768752" cy="432049"/>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71600" y="2852936"/>
            <a:ext cx="7915879" cy="827237"/>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5940152" y="3392996"/>
            <a:ext cx="2664296" cy="324036"/>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FF00"/>
                </a:solidFill>
                <a:latin typeface="Times New Roman" panose="02020603050405020304" pitchFamily="18" charset="0"/>
                <a:cs typeface="Times New Roman" panose="02020603050405020304" pitchFamily="18" charset="0"/>
              </a:rPr>
              <a:t>Euclidean Algorithms</a:t>
            </a:r>
            <a:endParaRPr lang="zh-CN" altLang="en-US" b="1" dirty="0">
              <a:solidFill>
                <a:srgbClr val="FFFF00"/>
              </a:solidFill>
              <a:latin typeface="Times New Roman" panose="02020603050405020304" pitchFamily="18" charset="0"/>
              <a:cs typeface="Times New Roman" panose="02020603050405020304" pitchFamily="18" charset="0"/>
            </a:endParaRPr>
          </a:p>
        </p:txBody>
      </p:sp>
      <p:sp>
        <p:nvSpPr>
          <p:cNvPr id="16" name="圆角矩形 15"/>
          <p:cNvSpPr/>
          <p:nvPr/>
        </p:nvSpPr>
        <p:spPr>
          <a:xfrm>
            <a:off x="5206944" y="5004175"/>
            <a:ext cx="2893448" cy="810090"/>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FF00"/>
                </a:solidFill>
                <a:latin typeface="Times New Roman" panose="02020603050405020304" pitchFamily="18" charset="0"/>
                <a:cs typeface="Times New Roman" panose="02020603050405020304" pitchFamily="18" charset="0"/>
              </a:rPr>
              <a:t>Square and Multiply Algorithm</a:t>
            </a:r>
            <a:endParaRPr lang="zh-CN" alt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696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cstate="print"/>
          <a:srcRect/>
          <a:stretch>
            <a:fillRect/>
          </a:stretch>
        </p:blipFill>
        <p:spPr bwMode="auto">
          <a:xfrm>
            <a:off x="339278" y="3286100"/>
            <a:ext cx="4305300" cy="1943100"/>
          </a:xfrm>
          <a:prstGeom prst="rect">
            <a:avLst/>
          </a:prstGeom>
          <a:noFill/>
          <a:ln w="19050">
            <a:solidFill>
              <a:srgbClr val="3333FF"/>
            </a:solidFill>
            <a:miter lim="800000"/>
            <a:headEnd/>
            <a:tailEnd/>
          </a:ln>
        </p:spPr>
      </p:pic>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31</a:t>
            </a:fld>
            <a:endParaRPr lang="en-US" altLang="zh-CN" smtClean="0"/>
          </a:p>
        </p:txBody>
      </p:sp>
      <p:sp>
        <p:nvSpPr>
          <p:cNvPr id="12" name="Rectangle 5"/>
          <p:cNvSpPr txBox="1">
            <a:spLocks noRot="1" noChangeArrowheads="1"/>
          </p:cNvSpPr>
          <p:nvPr/>
        </p:nvSpPr>
        <p:spPr bwMode="auto">
          <a:xfrm>
            <a:off x="214282" y="1357299"/>
            <a:ext cx="8501062" cy="5000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itchFamily="2" charset="2"/>
              <a:buChar char="v"/>
              <a:tabLst/>
              <a:defRPr/>
            </a:pPr>
            <a:r>
              <a:rPr lang="en-US" altLang="zh-CN" sz="2400" b="1" kern="0" dirty="0" smtClean="0">
                <a:solidFill>
                  <a:srgbClr val="3333FF"/>
                </a:solidFill>
                <a:ea typeface="+mn-ea"/>
                <a:cs typeface="Times New Roman" pitchFamily="18" charset="0"/>
              </a:rPr>
              <a:t>To compute </a:t>
            </a:r>
            <a:r>
              <a:rPr lang="en-US" altLang="zh-CN" sz="2400" b="1" i="1" kern="0" dirty="0" smtClean="0">
                <a:solidFill>
                  <a:srgbClr val="3333FF"/>
                </a:solidFill>
                <a:ea typeface="+mn-ea"/>
                <a:cs typeface="Times New Roman" pitchFamily="18" charset="0"/>
              </a:rPr>
              <a:t>z </a:t>
            </a:r>
            <a:r>
              <a:rPr lang="en-US" altLang="zh-CN" sz="2400" b="1" kern="0" dirty="0" smtClean="0">
                <a:solidFill>
                  <a:srgbClr val="3333FF"/>
                </a:solidFill>
                <a:ea typeface="+mn-ea"/>
                <a:cs typeface="Times New Roman" pitchFamily="18" charset="0"/>
              </a:rPr>
              <a:t>= </a:t>
            </a:r>
            <a:r>
              <a:rPr lang="en-US" altLang="zh-CN" sz="2400" b="1" i="1" kern="0" dirty="0" smtClean="0">
                <a:solidFill>
                  <a:srgbClr val="3333FF"/>
                </a:solidFill>
                <a:ea typeface="+mn-ea"/>
                <a:cs typeface="Times New Roman" pitchFamily="18" charset="0"/>
              </a:rPr>
              <a:t>x</a:t>
            </a:r>
            <a:r>
              <a:rPr lang="en-US" altLang="zh-CN" sz="2400" b="1" i="1" kern="0" baseline="30000" dirty="0" smtClean="0">
                <a:solidFill>
                  <a:srgbClr val="3333FF"/>
                </a:solidFill>
                <a:ea typeface="+mn-ea"/>
                <a:cs typeface="Times New Roman" pitchFamily="18" charset="0"/>
              </a:rPr>
              <a:t>c</a:t>
            </a:r>
            <a:r>
              <a:rPr lang="en-US" altLang="zh-CN" sz="2400" b="1" kern="0" dirty="0" smtClean="0">
                <a:solidFill>
                  <a:srgbClr val="3333FF"/>
                </a:solidFill>
                <a:ea typeface="+mn-ea"/>
                <a:cs typeface="Times New Roman" pitchFamily="18" charset="0"/>
              </a:rPr>
              <a:t> mod </a:t>
            </a:r>
            <a:r>
              <a:rPr lang="en-US" altLang="zh-CN" sz="2400" b="1" i="1" kern="0" dirty="0" smtClean="0">
                <a:solidFill>
                  <a:srgbClr val="3333FF"/>
                </a:solidFill>
                <a:ea typeface="+mn-ea"/>
                <a:cs typeface="Times New Roman" pitchFamily="18" charset="0"/>
              </a:rPr>
              <a:t>n</a:t>
            </a:r>
            <a:r>
              <a:rPr lang="en-US" altLang="zh-CN" sz="2400" b="1" kern="0" dirty="0" smtClean="0">
                <a:solidFill>
                  <a:srgbClr val="3333FF"/>
                </a:solidFill>
                <a:ea typeface="+mn-ea"/>
                <a:cs typeface="Times New Roman" pitchFamily="18" charset="0"/>
              </a:rPr>
              <a:t>:</a:t>
            </a:r>
            <a:endParaRPr kumimoji="0" lang="en-US" altLang="zh-CN" sz="2400" b="1" i="0" u="none" strike="noStrike" kern="0" cap="none" spc="0" normalizeH="0" baseline="0" noProof="0" dirty="0" smtClean="0">
              <a:ln>
                <a:noFill/>
              </a:ln>
              <a:solidFill>
                <a:srgbClr val="3333FF"/>
              </a:solidFill>
              <a:effectLst/>
              <a:uLnTx/>
              <a:uFillTx/>
              <a:ea typeface="+mn-ea"/>
              <a:cs typeface="Times New Roman" pitchFamily="18" charset="0"/>
            </a:endParaRPr>
          </a:p>
        </p:txBody>
      </p:sp>
      <p:cxnSp>
        <p:nvCxnSpPr>
          <p:cNvPr id="17" name="直接连接符 16"/>
          <p:cNvCxnSpPr/>
          <p:nvPr/>
        </p:nvCxnSpPr>
        <p:spPr bwMode="auto">
          <a:xfrm>
            <a:off x="323528" y="3571428"/>
            <a:ext cx="4177034"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pic>
        <p:nvPicPr>
          <p:cNvPr id="74755" name="Picture 3"/>
          <p:cNvPicPr>
            <a:picLocks noChangeAspect="1" noChangeArrowheads="1"/>
          </p:cNvPicPr>
          <p:nvPr/>
        </p:nvPicPr>
        <p:blipFill>
          <a:blip r:embed="rId4" cstate="print"/>
          <a:srcRect/>
          <a:stretch>
            <a:fillRect/>
          </a:stretch>
        </p:blipFill>
        <p:spPr bwMode="auto">
          <a:xfrm>
            <a:off x="1857356" y="2071678"/>
            <a:ext cx="1447800" cy="828675"/>
          </a:xfrm>
          <a:prstGeom prst="rect">
            <a:avLst/>
          </a:prstGeom>
          <a:noFill/>
          <a:ln w="9525">
            <a:noFill/>
            <a:miter lim="800000"/>
            <a:headEnd/>
            <a:tailEnd/>
          </a:ln>
          <a:effectLst/>
        </p:spPr>
      </p:pic>
      <p:pic>
        <p:nvPicPr>
          <p:cNvPr id="74756" name="Picture 4"/>
          <p:cNvPicPr>
            <a:picLocks noChangeAspect="1" noChangeArrowheads="1"/>
          </p:cNvPicPr>
          <p:nvPr/>
        </p:nvPicPr>
        <p:blipFill>
          <a:blip r:embed="rId5" cstate="print"/>
          <a:srcRect/>
          <a:stretch>
            <a:fillRect/>
          </a:stretch>
        </p:blipFill>
        <p:spPr bwMode="auto">
          <a:xfrm>
            <a:off x="3571868" y="2357430"/>
            <a:ext cx="3629025" cy="257175"/>
          </a:xfrm>
          <a:prstGeom prst="rect">
            <a:avLst/>
          </a:prstGeom>
          <a:noFill/>
          <a:ln w="9525">
            <a:noFill/>
            <a:miter lim="800000"/>
            <a:headEnd/>
            <a:tailEnd/>
          </a:ln>
          <a:effectLst/>
        </p:spPr>
      </p:pic>
      <p:sp>
        <p:nvSpPr>
          <p:cNvPr id="9" name="Rectangle 4"/>
          <p:cNvSpPr txBox="1">
            <a:spLocks noRot="1" noChangeArrowheads="1"/>
          </p:cNvSpPr>
          <p:nvPr/>
        </p:nvSpPr>
        <p:spPr>
          <a:xfrm>
            <a:off x="395536" y="332656"/>
            <a:ext cx="8215312" cy="825500"/>
          </a:xfrm>
          <a:prstGeom prst="rect">
            <a:avLst/>
          </a:prstGeom>
        </p:spPr>
        <p:txBody>
          <a:bodyPr vert="horz" anchor="ctr">
            <a:normAutofit/>
            <a:scene3d>
              <a:camera prst="orthographicFront"/>
              <a:lightRig rig="soft" dir="t"/>
            </a:scene3d>
            <a:sp3d prstMaterial="softEdge">
              <a:bevelT w="25400" h="25400"/>
            </a:sp3d>
          </a:bodyPr>
          <a:lstStyle/>
          <a:p>
            <a:pPr lvl="0" eaLnBrk="1" hangingPunct="1">
              <a:defRPr/>
            </a:pPr>
            <a:r>
              <a:rPr lang="en-US" altLang="zh-CN" sz="3200" b="1" kern="0" dirty="0" smtClean="0">
                <a:solidFill>
                  <a:srgbClr val="3333FF"/>
                </a:solidFill>
                <a:cs typeface="Times New Roman" pitchFamily="18" charset="0"/>
              </a:rPr>
              <a:t>The Square </a:t>
            </a:r>
            <a:r>
              <a:rPr lang="en-US" altLang="zh-CN" sz="3200" b="1" kern="0" dirty="0">
                <a:solidFill>
                  <a:srgbClr val="3333FF"/>
                </a:solidFill>
                <a:cs typeface="Times New Roman" pitchFamily="18" charset="0"/>
              </a:rPr>
              <a:t>and Multiply Algorithm</a:t>
            </a:r>
          </a:p>
        </p:txBody>
      </p:sp>
      <p:sp>
        <p:nvSpPr>
          <p:cNvPr id="10" name="TextBox 9"/>
          <p:cNvSpPr txBox="1"/>
          <p:nvPr/>
        </p:nvSpPr>
        <p:spPr>
          <a:xfrm>
            <a:off x="3059832" y="4005064"/>
            <a:ext cx="1785950" cy="400110"/>
          </a:xfrm>
          <a:prstGeom prst="rect">
            <a:avLst/>
          </a:prstGeom>
          <a:noFill/>
        </p:spPr>
        <p:txBody>
          <a:bodyPr wrap="square" rtlCol="0">
            <a:spAutoFit/>
          </a:bodyPr>
          <a:lstStyle/>
          <a:p>
            <a:r>
              <a:rPr lang="en-US" b="1" dirty="0">
                <a:solidFill>
                  <a:srgbClr val="FF3300"/>
                </a:solidFill>
              </a:rPr>
              <a:t>O</a:t>
            </a:r>
            <a:r>
              <a:rPr lang="en-US" b="1" dirty="0" smtClean="0">
                <a:solidFill>
                  <a:srgbClr val="FF3300"/>
                </a:solidFill>
              </a:rPr>
              <a:t> ((log(</a:t>
            </a:r>
            <a:r>
              <a:rPr lang="en-US" b="1" i="1" dirty="0" smtClean="0">
                <a:solidFill>
                  <a:srgbClr val="FF3300"/>
                </a:solidFill>
              </a:rPr>
              <a:t>n</a:t>
            </a:r>
            <a:r>
              <a:rPr lang="en-US" b="1" dirty="0" smtClean="0">
                <a:solidFill>
                  <a:srgbClr val="FF3300"/>
                </a:solidFill>
              </a:rPr>
              <a:t>)</a:t>
            </a:r>
            <a:r>
              <a:rPr lang="en-US" b="1" dirty="0">
                <a:solidFill>
                  <a:srgbClr val="FF3300"/>
                </a:solidFill>
              </a:rPr>
              <a:t>)</a:t>
            </a:r>
            <a:r>
              <a:rPr lang="en-US" b="1" baseline="30000" dirty="0" smtClean="0">
                <a:solidFill>
                  <a:srgbClr val="FF3300"/>
                </a:solidFill>
              </a:rPr>
              <a:t> 3</a:t>
            </a:r>
            <a:r>
              <a:rPr lang="en-US" b="1" dirty="0" smtClean="0">
                <a:solidFill>
                  <a:srgbClr val="FF3300"/>
                </a:solidFill>
              </a:rPr>
              <a:t>)</a:t>
            </a:r>
          </a:p>
        </p:txBody>
      </p:sp>
      <p:pic>
        <p:nvPicPr>
          <p:cNvPr id="4098"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2173"/>
          <a:stretch/>
        </p:blipFill>
        <p:spPr bwMode="auto">
          <a:xfrm rot="16200000">
            <a:off x="4925834" y="2242246"/>
            <a:ext cx="4137924" cy="48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7" cstate="print"/>
          <a:srcRect/>
          <a:stretch>
            <a:fillRect/>
          </a:stretch>
        </p:blipFill>
        <p:spPr bwMode="auto">
          <a:xfrm>
            <a:off x="6444208" y="3789040"/>
            <a:ext cx="2304256" cy="2606690"/>
          </a:xfrm>
          <a:prstGeom prst="rect">
            <a:avLst/>
          </a:prstGeom>
          <a:noFill/>
          <a:ln w="9525">
            <a:noFill/>
            <a:miter lim="800000"/>
            <a:headEnd/>
            <a:tailEnd/>
          </a:ln>
        </p:spPr>
      </p:pic>
      <p:sp>
        <p:nvSpPr>
          <p:cNvPr id="13" name="矩形 12"/>
          <p:cNvSpPr/>
          <p:nvPr/>
        </p:nvSpPr>
        <p:spPr>
          <a:xfrm>
            <a:off x="6156176" y="2780928"/>
            <a:ext cx="2736304" cy="3672408"/>
          </a:xfrm>
          <a:prstGeom prst="rect">
            <a:avLst/>
          </a:prstGeom>
          <a:noFill/>
          <a:ln w="1905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916" name="Picture 4"/>
          <p:cNvPicPr>
            <a:picLocks noChangeAspect="1" noChangeArrowheads="1"/>
          </p:cNvPicPr>
          <p:nvPr/>
        </p:nvPicPr>
        <p:blipFill>
          <a:blip r:embed="rId8" cstate="print"/>
          <a:srcRect/>
          <a:stretch>
            <a:fillRect/>
          </a:stretch>
        </p:blipFill>
        <p:spPr bwMode="auto">
          <a:xfrm>
            <a:off x="6501333" y="2883793"/>
            <a:ext cx="1743075" cy="257175"/>
          </a:xfrm>
          <a:prstGeom prst="rect">
            <a:avLst/>
          </a:prstGeom>
          <a:noFill/>
          <a:ln w="9525">
            <a:noFill/>
            <a:miter lim="800000"/>
            <a:headEnd/>
            <a:tailEnd/>
          </a:ln>
        </p:spPr>
      </p:pic>
      <p:pic>
        <p:nvPicPr>
          <p:cNvPr id="38917" name="Picture 5"/>
          <p:cNvPicPr>
            <a:picLocks noChangeAspect="1" noChangeArrowheads="1"/>
          </p:cNvPicPr>
          <p:nvPr/>
        </p:nvPicPr>
        <p:blipFill>
          <a:blip r:embed="rId9" cstate="print"/>
          <a:srcRect/>
          <a:stretch>
            <a:fillRect/>
          </a:stretch>
        </p:blipFill>
        <p:spPr bwMode="auto">
          <a:xfrm>
            <a:off x="6516216" y="3212976"/>
            <a:ext cx="1905000" cy="209550"/>
          </a:xfrm>
          <a:prstGeom prst="rect">
            <a:avLst/>
          </a:prstGeom>
          <a:noFill/>
          <a:ln w="9525">
            <a:noFill/>
            <a:miter lim="800000"/>
            <a:headEnd/>
            <a:tailEnd/>
          </a:ln>
        </p:spPr>
      </p:pic>
      <p:sp>
        <p:nvSpPr>
          <p:cNvPr id="2" name="TextBox 1"/>
          <p:cNvSpPr txBox="1"/>
          <p:nvPr/>
        </p:nvSpPr>
        <p:spPr>
          <a:xfrm>
            <a:off x="6588224" y="3429000"/>
            <a:ext cx="2843808" cy="369332"/>
          </a:xfrm>
          <a:prstGeom prst="rect">
            <a:avLst/>
          </a:prstGeom>
          <a:noFill/>
        </p:spPr>
        <p:txBody>
          <a:bodyPr wrap="square" rtlCol="0">
            <a:spAutoFit/>
          </a:bodyPr>
          <a:lstStyle/>
          <a:p>
            <a:r>
              <a:rPr lang="en-US" altLang="zh-CN" sz="1800" dirty="0">
                <a:sym typeface="Wingdings" panose="05000000000000000000" pitchFamily="2" charset="2"/>
              </a:rPr>
              <a:t>c</a:t>
            </a:r>
            <a:r>
              <a:rPr lang="en-US" altLang="zh-CN" sz="1800" dirty="0" smtClean="0">
                <a:sym typeface="Wingdings" panose="05000000000000000000" pitchFamily="2" charset="2"/>
              </a:rPr>
              <a:t>b</a:t>
            </a:r>
            <a:r>
              <a:rPr lang="en-US" altLang="zh-CN" sz="1800" baseline="-25000" dirty="0" smtClean="0">
                <a:sym typeface="Wingdings" panose="05000000000000000000" pitchFamily="2" charset="2"/>
              </a:rPr>
              <a:t>11</a:t>
            </a:r>
            <a:r>
              <a:rPr lang="en-US" altLang="zh-CN" sz="1800" dirty="0" smtClean="0">
                <a:sym typeface="Wingdings" panose="05000000000000000000" pitchFamily="2" charset="2"/>
              </a:rPr>
              <a:t>b</a:t>
            </a:r>
            <a:r>
              <a:rPr lang="en-US" altLang="zh-CN" sz="1800" baseline="-25000" dirty="0" smtClean="0">
                <a:sym typeface="Wingdings" panose="05000000000000000000" pitchFamily="2" charset="2"/>
              </a:rPr>
              <a:t>10 </a:t>
            </a:r>
            <a:r>
              <a:rPr lang="en-US" altLang="zh-CN" sz="1800" dirty="0" smtClean="0">
                <a:sym typeface="Wingdings" panose="05000000000000000000" pitchFamily="2" charset="2"/>
              </a:rPr>
              <a:t>… b</a:t>
            </a:r>
            <a:r>
              <a:rPr lang="en-US" altLang="zh-CN" sz="1800" baseline="-25000" dirty="0" smtClean="0">
                <a:sym typeface="Wingdings" panose="05000000000000000000" pitchFamily="2" charset="2"/>
              </a:rPr>
              <a:t>1</a:t>
            </a:r>
            <a:r>
              <a:rPr lang="en-US" altLang="zh-CN" sz="1800" dirty="0" smtClean="0">
                <a:sym typeface="Wingdings" panose="05000000000000000000" pitchFamily="2" charset="2"/>
              </a:rPr>
              <a:t>b</a:t>
            </a:r>
            <a:r>
              <a:rPr lang="en-US" altLang="zh-CN" sz="1800" baseline="-25000" dirty="0" smtClean="0">
                <a:sym typeface="Wingdings" panose="05000000000000000000" pitchFamily="2" charset="2"/>
              </a:rPr>
              <a:t>0</a:t>
            </a:r>
            <a:endParaRPr lang="zh-CN" altLang="en-US" sz="1800" baseline="-25000" dirty="0"/>
          </a:p>
        </p:txBody>
      </p:sp>
    </p:spTree>
    <p:extLst>
      <p:ext uri="{BB962C8B-B14F-4D97-AF65-F5344CB8AC3E}">
        <p14:creationId xmlns:p14="http://schemas.microsoft.com/office/powerpoint/2010/main" val="1497498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9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89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89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cstate="print"/>
          <a:srcRect/>
          <a:stretch>
            <a:fillRect/>
          </a:stretch>
        </p:blipFill>
        <p:spPr bwMode="auto">
          <a:xfrm>
            <a:off x="179512" y="1688910"/>
            <a:ext cx="8789930" cy="3324266"/>
          </a:xfrm>
          <a:prstGeom prst="rect">
            <a:avLst/>
          </a:prstGeom>
          <a:noFill/>
          <a:ln w="9525">
            <a:noFill/>
            <a:miter lim="800000"/>
            <a:headEnd/>
            <a:tailEnd/>
          </a:ln>
          <a:effectLst/>
        </p:spPr>
      </p:pic>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32</a:t>
            </a:fld>
            <a:endParaRPr lang="en-US" altLang="zh-CN" smtClean="0"/>
          </a:p>
        </p:txBody>
      </p:sp>
      <p:cxnSp>
        <p:nvCxnSpPr>
          <p:cNvPr id="13" name="直接连接符 12"/>
          <p:cNvCxnSpPr/>
          <p:nvPr/>
        </p:nvCxnSpPr>
        <p:spPr bwMode="auto">
          <a:xfrm>
            <a:off x="2217225" y="1985664"/>
            <a:ext cx="2071702" cy="1588"/>
          </a:xfrm>
          <a:prstGeom prst="line">
            <a:avLst/>
          </a:prstGeom>
          <a:solidFill>
            <a:schemeClr val="accent1"/>
          </a:solidFill>
          <a:ln w="9525" cap="flat" cmpd="sng" algn="ctr">
            <a:solidFill>
              <a:srgbClr val="FF3300"/>
            </a:solidFill>
            <a:prstDash val="solid"/>
            <a:round/>
            <a:headEnd type="none" w="med" len="med"/>
            <a:tailEnd type="none" w="med" len="med"/>
          </a:ln>
          <a:effectLst/>
        </p:spPr>
      </p:cxnSp>
      <p:sp>
        <p:nvSpPr>
          <p:cNvPr id="20" name="TextBox 19"/>
          <p:cNvSpPr txBox="1"/>
          <p:nvPr/>
        </p:nvSpPr>
        <p:spPr>
          <a:xfrm>
            <a:off x="4211960" y="4293096"/>
            <a:ext cx="4680520" cy="400110"/>
          </a:xfrm>
          <a:prstGeom prst="rect">
            <a:avLst/>
          </a:prstGeom>
          <a:solidFill>
            <a:schemeClr val="accent2">
              <a:lumMod val="20000"/>
              <a:lumOff val="80000"/>
            </a:schemeClr>
          </a:solidFill>
          <a:ln w="19050">
            <a:solidFill>
              <a:srgbClr val="FF0000"/>
            </a:solidFill>
          </a:ln>
        </p:spPr>
        <p:txBody>
          <a:bodyPr wrap="square" rtlCol="0">
            <a:spAutoFit/>
          </a:bodyPr>
          <a:lstStyle/>
          <a:p>
            <a:r>
              <a:rPr lang="en-US" dirty="0" smtClean="0">
                <a:solidFill>
                  <a:srgbClr val="3333FF"/>
                </a:solidFill>
              </a:rPr>
              <a:t>Algorithm 6.3 </a:t>
            </a:r>
            <a:r>
              <a:rPr lang="en-US" dirty="0" smtClean="0">
                <a:solidFill>
                  <a:srgbClr val="3333FF"/>
                </a:solidFill>
                <a:hlinkClick r:id="rId4" action="ppaction://hlinksldjump"/>
              </a:rPr>
              <a:t>Multiplicative Inverse</a:t>
            </a:r>
            <a:r>
              <a:rPr lang="en-US" dirty="0" smtClean="0">
                <a:solidFill>
                  <a:srgbClr val="3333FF"/>
                </a:solidFill>
              </a:rPr>
              <a:t> (</a:t>
            </a:r>
            <a:r>
              <a:rPr lang="en-US" i="1" dirty="0" smtClean="0">
                <a:solidFill>
                  <a:srgbClr val="3333FF"/>
                </a:solidFill>
              </a:rPr>
              <a:t>n</a:t>
            </a:r>
            <a:r>
              <a:rPr lang="en-US" dirty="0" smtClean="0">
                <a:solidFill>
                  <a:srgbClr val="3333FF"/>
                </a:solidFill>
              </a:rPr>
              <a:t>,</a:t>
            </a:r>
            <a:r>
              <a:rPr lang="en-US" i="1" dirty="0" smtClean="0">
                <a:solidFill>
                  <a:srgbClr val="3333FF"/>
                </a:solidFill>
              </a:rPr>
              <a:t> m</a:t>
            </a:r>
            <a:r>
              <a:rPr lang="en-US" baseline="-25000" dirty="0" smtClean="0">
                <a:solidFill>
                  <a:srgbClr val="3333FF"/>
                </a:solidFill>
              </a:rPr>
              <a:t>1</a:t>
            </a:r>
            <a:r>
              <a:rPr lang="en-US" dirty="0" smtClean="0">
                <a:solidFill>
                  <a:srgbClr val="3333FF"/>
                </a:solidFill>
              </a:rPr>
              <a:t>)</a:t>
            </a:r>
            <a:endParaRPr lang="en-US" dirty="0">
              <a:solidFill>
                <a:srgbClr val="3333FF"/>
              </a:solidFill>
            </a:endParaRPr>
          </a:p>
        </p:txBody>
      </p:sp>
      <p:sp>
        <p:nvSpPr>
          <p:cNvPr id="16" name="TextBox 15"/>
          <p:cNvSpPr txBox="1"/>
          <p:nvPr/>
        </p:nvSpPr>
        <p:spPr>
          <a:xfrm>
            <a:off x="3165367" y="5045114"/>
            <a:ext cx="5583097" cy="400110"/>
          </a:xfrm>
          <a:prstGeom prst="rect">
            <a:avLst/>
          </a:prstGeom>
          <a:solidFill>
            <a:schemeClr val="bg2">
              <a:lumMod val="75000"/>
            </a:schemeClr>
          </a:solidFill>
          <a:ln w="19050">
            <a:solidFill>
              <a:srgbClr val="3333FF"/>
            </a:solidFill>
          </a:ln>
        </p:spPr>
        <p:txBody>
          <a:bodyPr wrap="square" rtlCol="0">
            <a:spAutoFit/>
          </a:bodyPr>
          <a:lstStyle/>
          <a:p>
            <a:r>
              <a:rPr lang="en-US" dirty="0" smtClean="0">
                <a:solidFill>
                  <a:srgbClr val="FF3300"/>
                </a:solidFill>
              </a:rPr>
              <a:t>Algorithm 6.5 Square-and-Multiply (</a:t>
            </a:r>
            <a:r>
              <a:rPr lang="en-US" i="1" dirty="0" smtClean="0">
                <a:solidFill>
                  <a:srgbClr val="FF3300"/>
                </a:solidFill>
              </a:rPr>
              <a:t>m</a:t>
            </a:r>
            <a:r>
              <a:rPr lang="en-US" baseline="-25000" dirty="0" smtClean="0">
                <a:solidFill>
                  <a:srgbClr val="FF3300"/>
                </a:solidFill>
              </a:rPr>
              <a:t>1</a:t>
            </a:r>
            <a:r>
              <a:rPr lang="en-US" i="1" dirty="0" smtClean="0">
                <a:solidFill>
                  <a:srgbClr val="FF3300"/>
                </a:solidFill>
              </a:rPr>
              <a:t>,c,n</a:t>
            </a:r>
            <a:r>
              <a:rPr lang="en-US" dirty="0" smtClean="0">
                <a:solidFill>
                  <a:srgbClr val="FF3300"/>
                </a:solidFill>
              </a:rPr>
              <a:t>) </a:t>
            </a:r>
            <a:endParaRPr lang="en-US" dirty="0">
              <a:solidFill>
                <a:srgbClr val="FF3300"/>
              </a:solidFill>
            </a:endParaRPr>
          </a:p>
        </p:txBody>
      </p:sp>
      <p:sp>
        <p:nvSpPr>
          <p:cNvPr id="9" name="Rectangle 4"/>
          <p:cNvSpPr txBox="1">
            <a:spLocks noRot="1" noChangeArrowheads="1"/>
          </p:cNvSpPr>
          <p:nvPr/>
        </p:nvSpPr>
        <p:spPr>
          <a:xfrm>
            <a:off x="428596" y="357166"/>
            <a:ext cx="8607900" cy="825500"/>
          </a:xfrm>
          <a:prstGeom prst="rect">
            <a:avLst/>
          </a:prstGeom>
        </p:spPr>
        <p:txBody>
          <a:bodyPr vert="horz" anchor="ctr">
            <a:noAutofit/>
            <a:scene3d>
              <a:camera prst="orthographicFront"/>
              <a:lightRig rig="soft" dir="t"/>
            </a:scene3d>
            <a:sp3d prstMaterial="softEdge">
              <a:bevelT w="25400" h="25400"/>
            </a:sp3d>
          </a:bodyPr>
          <a:lstStyle/>
          <a:p>
            <a:pPr lvl="0" eaLnBrk="1" hangingPunct="1">
              <a:defRPr/>
            </a:pPr>
            <a:r>
              <a:rPr lang="en-US" altLang="zh-CN" sz="3600" b="1" dirty="0" smtClean="0">
                <a:solidFill>
                  <a:srgbClr val="3333FF"/>
                </a:solidFill>
                <a:effectLst>
                  <a:outerShdw blurRad="31750" dist="25400" dir="5400000" algn="tl" rotWithShape="0">
                    <a:srgbClr val="000000">
                      <a:alpha val="25000"/>
                    </a:srgbClr>
                  </a:outerShdw>
                </a:effectLst>
                <a:latin typeface="+mj-lt"/>
                <a:ea typeface="黑体" pitchFamily="49" charset="-122"/>
                <a:cs typeface="+mj-cs"/>
              </a:rPr>
              <a:t>Computational Complexity</a:t>
            </a:r>
            <a:endParaRPr kumimoji="0" lang="zh-CN" altLang="en-US" sz="3600" b="1" i="0" u="none" strike="noStrike" kern="1200" cap="none" spc="0" normalizeH="0" baseline="0" noProof="0" dirty="0" smtClean="0">
              <a:ln>
                <a:noFill/>
              </a:ln>
              <a:solidFill>
                <a:srgbClr val="3333FF"/>
              </a:solidFill>
              <a:effectLst>
                <a:outerShdw blurRad="31750" dist="25400" dir="5400000" algn="tl" rotWithShape="0">
                  <a:srgbClr val="000000">
                    <a:alpha val="25000"/>
                  </a:srgbClr>
                </a:outerShdw>
              </a:effectLst>
              <a:uLnTx/>
              <a:uFillTx/>
              <a:latin typeface="+mj-lt"/>
              <a:ea typeface="黑体" pitchFamily="49" charset="-122"/>
              <a:cs typeface="+mj-cs"/>
            </a:endParaRPr>
          </a:p>
        </p:txBody>
      </p:sp>
      <p:cxnSp>
        <p:nvCxnSpPr>
          <p:cNvPr id="10" name="直接连接符 9"/>
          <p:cNvCxnSpPr/>
          <p:nvPr/>
        </p:nvCxnSpPr>
        <p:spPr bwMode="auto">
          <a:xfrm>
            <a:off x="7596336" y="1984076"/>
            <a:ext cx="1373106" cy="0"/>
          </a:xfrm>
          <a:prstGeom prst="line">
            <a:avLst/>
          </a:prstGeom>
          <a:solidFill>
            <a:schemeClr val="accent1"/>
          </a:solidFill>
          <a:ln w="9525" cap="flat" cmpd="sng" algn="ctr">
            <a:solidFill>
              <a:srgbClr val="FF3300"/>
            </a:solidFill>
            <a:prstDash val="solid"/>
            <a:round/>
            <a:headEnd type="none" w="med" len="med"/>
            <a:tailEnd type="none" w="med" len="med"/>
          </a:ln>
          <a:effectLst/>
        </p:spPr>
      </p:cxnSp>
      <p:cxnSp>
        <p:nvCxnSpPr>
          <p:cNvPr id="11" name="直接连接符 10"/>
          <p:cNvCxnSpPr/>
          <p:nvPr/>
        </p:nvCxnSpPr>
        <p:spPr bwMode="auto">
          <a:xfrm>
            <a:off x="151625" y="2347292"/>
            <a:ext cx="4204351" cy="0"/>
          </a:xfrm>
          <a:prstGeom prst="line">
            <a:avLst/>
          </a:prstGeom>
          <a:solidFill>
            <a:schemeClr val="accent1"/>
          </a:solidFill>
          <a:ln w="9525" cap="flat" cmpd="sng" algn="ctr">
            <a:solidFill>
              <a:srgbClr val="FF3300"/>
            </a:solidFill>
            <a:prstDash val="solid"/>
            <a:round/>
            <a:headEnd type="none" w="med" len="med"/>
            <a:tailEnd type="none" w="med" len="med"/>
          </a:ln>
          <a:effectLst/>
        </p:spPr>
      </p:cxnSp>
      <p:sp>
        <p:nvSpPr>
          <p:cNvPr id="2" name="TextBox 1"/>
          <p:cNvSpPr txBox="1"/>
          <p:nvPr/>
        </p:nvSpPr>
        <p:spPr>
          <a:xfrm>
            <a:off x="611560" y="5589240"/>
            <a:ext cx="7920880" cy="1015663"/>
          </a:xfrm>
          <a:prstGeom prst="rect">
            <a:avLst/>
          </a:prstGeom>
          <a:noFill/>
          <a:ln w="19050">
            <a:solidFill>
              <a:srgbClr val="FF00FF"/>
            </a:solidFill>
          </a:ln>
        </p:spPr>
        <p:txBody>
          <a:bodyPr wrap="square" rtlCol="0">
            <a:spAutoFit/>
          </a:bodyPr>
          <a:lstStyle/>
          <a:p>
            <a:r>
              <a:rPr lang="en-US" altLang="zh-CN" dirty="0" smtClean="0">
                <a:solidFill>
                  <a:srgbClr val="339933"/>
                </a:solidFill>
              </a:rPr>
              <a:t>See 《Introduction to Algorithms》 or go to the link:</a:t>
            </a:r>
            <a:endParaRPr lang="en-US" altLang="zh-CN" dirty="0">
              <a:solidFill>
                <a:srgbClr val="339933"/>
              </a:solidFill>
            </a:endParaRPr>
          </a:p>
          <a:p>
            <a:r>
              <a:rPr lang="en-US" altLang="zh-CN" dirty="0">
                <a:hlinkClick r:id="rId5"/>
              </a:rPr>
              <a:t>https://richardyan.site/Number-Theory-and-Group-based-Cryptography-01-Time-Complexity-of-Arithmetic/</a:t>
            </a:r>
            <a:endParaRPr lang="zh-CN" altLang="en-US" dirty="0"/>
          </a:p>
        </p:txBody>
      </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3126"/>
          <a:stretch/>
        </p:blipFill>
        <p:spPr bwMode="auto">
          <a:xfrm rot="16200000">
            <a:off x="2304167" y="5764107"/>
            <a:ext cx="4175626" cy="640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426010" y="4293096"/>
            <a:ext cx="1785950" cy="369332"/>
          </a:xfrm>
          <a:prstGeom prst="rect">
            <a:avLst/>
          </a:prstGeom>
          <a:noFill/>
        </p:spPr>
        <p:txBody>
          <a:bodyPr wrap="square" rtlCol="0">
            <a:spAutoFit/>
          </a:bodyPr>
          <a:lstStyle/>
          <a:p>
            <a:r>
              <a:rPr lang="en-US" sz="1800" b="1" dirty="0" smtClean="0">
                <a:solidFill>
                  <a:srgbClr val="FF3300"/>
                </a:solidFill>
                <a:sym typeface="Wingdings" pitchFamily="2" charset="2"/>
              </a:rPr>
              <a:t></a:t>
            </a:r>
            <a:r>
              <a:rPr lang="en-US" sz="1800" b="1" dirty="0" smtClean="0">
                <a:solidFill>
                  <a:srgbClr val="FF3300"/>
                </a:solidFill>
              </a:rPr>
              <a:t>O ((log(</a:t>
            </a:r>
            <a:r>
              <a:rPr lang="en-US" sz="1800" b="1" i="1" dirty="0" smtClean="0">
                <a:solidFill>
                  <a:srgbClr val="FF3300"/>
                </a:solidFill>
              </a:rPr>
              <a:t>n</a:t>
            </a:r>
            <a:r>
              <a:rPr lang="en-US" sz="1800" b="1" dirty="0" smtClean="0">
                <a:solidFill>
                  <a:srgbClr val="FF3300"/>
                </a:solidFill>
              </a:rPr>
              <a:t>)</a:t>
            </a:r>
            <a:r>
              <a:rPr lang="en-US" sz="1800" b="1" dirty="0">
                <a:solidFill>
                  <a:srgbClr val="FF3300"/>
                </a:solidFill>
              </a:rPr>
              <a:t>)</a:t>
            </a:r>
            <a:r>
              <a:rPr lang="en-US" sz="1800" b="1" baseline="30000" dirty="0" smtClean="0">
                <a:solidFill>
                  <a:srgbClr val="FF3300"/>
                </a:solidFill>
              </a:rPr>
              <a:t> 2</a:t>
            </a:r>
            <a:r>
              <a:rPr lang="en-US" sz="1800" b="1" dirty="0" smtClean="0">
                <a:solidFill>
                  <a:srgbClr val="FF3300"/>
                </a:solidFill>
              </a:rPr>
              <a:t>)</a:t>
            </a:r>
          </a:p>
        </p:txBody>
      </p:sp>
    </p:spTree>
    <p:extLst>
      <p:ext uri="{BB962C8B-B14F-4D97-AF65-F5344CB8AC3E}">
        <p14:creationId xmlns:p14="http://schemas.microsoft.com/office/powerpoint/2010/main" val="801884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2"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
          <p:cNvSpPr txBox="1">
            <a:spLocks noRot="1" noChangeArrowheads="1"/>
          </p:cNvSpPr>
          <p:nvPr/>
        </p:nvSpPr>
        <p:spPr bwMode="auto">
          <a:xfrm>
            <a:off x="360040" y="4869160"/>
            <a:ext cx="8460432" cy="1152128"/>
          </a:xfrm>
          <a:prstGeom prst="rect">
            <a:avLst/>
          </a:prstGeom>
          <a:noFill/>
          <a:ln w="9525">
            <a:noFill/>
            <a:miter lim="800000"/>
            <a:headEnd/>
            <a:tailEnd/>
          </a:ln>
        </p:spPr>
        <p:txBody>
          <a:bodyPr/>
          <a:lstStyle/>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Encryption rule:</a:t>
            </a:r>
            <a:r>
              <a:rPr lang="en-US" altLang="zh-CN" sz="2200" b="1" dirty="0" smtClean="0">
                <a:solidFill>
                  <a:srgbClr val="3333FF"/>
                </a:solidFill>
                <a:cs typeface="Times New Roman" pitchFamily="18" charset="0"/>
              </a:rPr>
              <a:t> </a:t>
            </a:r>
            <a:r>
              <a:rPr lang="en-US" altLang="zh-CN" sz="2200" b="1" i="1" dirty="0" err="1" smtClean="0">
                <a:solidFill>
                  <a:srgbClr val="3333FF"/>
                </a:solidFill>
                <a:cs typeface="Times New Roman" pitchFamily="18" charset="0"/>
              </a:rPr>
              <a:t>e</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m</a:t>
            </a:r>
            <a:r>
              <a:rPr lang="en-US" altLang="zh-CN" sz="2200" b="1" dirty="0" smtClean="0">
                <a:solidFill>
                  <a:srgbClr val="3333FF"/>
                </a:solidFill>
                <a:cs typeface="Times New Roman" pitchFamily="18" charset="0"/>
              </a:rPr>
              <a:t>) = </a:t>
            </a:r>
            <a:r>
              <a:rPr lang="en-US" altLang="zh-CN" sz="2200" b="1" i="1" dirty="0" err="1" smtClean="0">
                <a:solidFill>
                  <a:srgbClr val="3333FF"/>
                </a:solidFill>
                <a:cs typeface="Times New Roman" pitchFamily="18" charset="0"/>
              </a:rPr>
              <a:t>m</a:t>
            </a:r>
            <a:r>
              <a:rPr lang="en-US" altLang="zh-CN" sz="2200" b="1" i="1" baseline="30000" dirty="0" err="1" smtClean="0">
                <a:solidFill>
                  <a:srgbClr val="3333FF"/>
                </a:solidFill>
                <a:cs typeface="Times New Roman" pitchFamily="18" charset="0"/>
              </a:rPr>
              <a:t>b</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p>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Decryption rule: </a:t>
            </a:r>
            <a:r>
              <a:rPr lang="en-US" altLang="zh-CN" sz="2200" b="1" i="1" dirty="0" err="1" smtClean="0">
                <a:solidFill>
                  <a:srgbClr val="3333FF"/>
                </a:solidFill>
                <a:cs typeface="Times New Roman" pitchFamily="18" charset="0"/>
              </a:rPr>
              <a:t>d</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c</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c</a:t>
            </a:r>
            <a:r>
              <a:rPr lang="en-US" altLang="zh-CN" sz="2200" b="1" i="1" baseline="30000" dirty="0" smtClean="0">
                <a:solidFill>
                  <a:srgbClr val="3333FF"/>
                </a:solidFill>
                <a:cs typeface="Times New Roman" pitchFamily="18" charset="0"/>
              </a:rPr>
              <a:t>a</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endParaRPr lang="en-US" altLang="zh-CN" sz="2200" b="1" kern="0" dirty="0" smtClean="0">
              <a:solidFill>
                <a:srgbClr val="3333FF"/>
              </a:solidFill>
              <a:ea typeface="MingLiU_HKSCS" pitchFamily="18" charset="-120"/>
              <a:cs typeface="Times New Roman" pitchFamily="18" charset="0"/>
            </a:endParaRPr>
          </a:p>
        </p:txBody>
      </p:sp>
      <p:sp>
        <p:nvSpPr>
          <p:cNvPr id="18" name="Rectangle 5"/>
          <p:cNvSpPr txBox="1">
            <a:spLocks noRot="1" noChangeArrowheads="1"/>
          </p:cNvSpPr>
          <p:nvPr/>
        </p:nvSpPr>
        <p:spPr bwMode="auto">
          <a:xfrm>
            <a:off x="395536" y="1484784"/>
            <a:ext cx="8712968" cy="2954038"/>
          </a:xfrm>
          <a:prstGeom prst="rect">
            <a:avLst/>
          </a:prstGeom>
          <a:noFill/>
          <a:ln w="38100">
            <a:noFill/>
            <a:miter lim="800000"/>
            <a:headEnd/>
            <a:tailEnd/>
          </a:ln>
        </p:spPr>
        <p:txBody>
          <a:bodyPr/>
          <a:lstStyle/>
          <a:p>
            <a:pPr marL="266700" lvl="1" indent="-266700" eaLnBrk="1" hangingPunct="1">
              <a:lnSpc>
                <a:spcPct val="110000"/>
              </a:lnSpc>
              <a:spcBef>
                <a:spcPct val="20000"/>
              </a:spcBef>
              <a:buClr>
                <a:srgbClr val="3399FF"/>
              </a:buClr>
              <a:buSzPct val="85000"/>
              <a:tabLst>
                <a:tab pos="266700" algn="l"/>
                <a:tab pos="533400" algn="l"/>
              </a:tabLst>
              <a:defRPr/>
            </a:pPr>
            <a:r>
              <a:rPr lang="en-US" altLang="zh-CN" sz="2400" b="1" kern="0" dirty="0" smtClean="0">
                <a:ea typeface="MingLiU_HKSCS" pitchFamily="18" charset="-120"/>
                <a:cs typeface="Times New Roman" pitchFamily="18" charset="0"/>
              </a:rPr>
              <a:t>RSA Set-up of Key Generation:</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kern="0" dirty="0" smtClean="0">
                <a:ea typeface="MingLiU_HKSCS" pitchFamily="18" charset="-120"/>
                <a:cs typeface="Times New Roman" pitchFamily="18" charset="0"/>
              </a:rPr>
              <a:t>Generate </a:t>
            </a:r>
            <a:r>
              <a:rPr lang="en-US" altLang="zh-CN" sz="2200" b="1" u="sng" kern="0" dirty="0" smtClean="0">
                <a:solidFill>
                  <a:srgbClr val="FF0000"/>
                </a:solidFill>
                <a:ea typeface="MingLiU_HKSCS" pitchFamily="18" charset="-120"/>
                <a:cs typeface="Times New Roman" pitchFamily="18" charset="0"/>
              </a:rPr>
              <a:t>two large odd primes </a:t>
            </a:r>
            <a:r>
              <a:rPr lang="en-US" altLang="zh-CN" sz="2200" b="1" i="1" dirty="0" smtClean="0">
                <a:solidFill>
                  <a:srgbClr val="3333FF"/>
                </a:solidFill>
              </a:rPr>
              <a:t>p </a:t>
            </a:r>
            <a:r>
              <a:rPr lang="en-US" altLang="zh-CN" sz="2200" b="1" kern="0" dirty="0" smtClean="0">
                <a:solidFill>
                  <a:srgbClr val="3333FF"/>
                </a:solidFill>
                <a:ea typeface="MingLiU_HKSCS" pitchFamily="18" charset="-120"/>
                <a:cs typeface="Times New Roman" pitchFamily="18" charset="0"/>
              </a:rPr>
              <a:t>and </a:t>
            </a:r>
            <a:r>
              <a:rPr lang="en-US" altLang="zh-CN" sz="2200" b="1" i="1" dirty="0" smtClean="0">
                <a:solidFill>
                  <a:srgbClr val="3333FF"/>
                </a:solidFill>
              </a:rPr>
              <a:t>q </a:t>
            </a:r>
            <a:r>
              <a:rPr lang="en-US" altLang="zh-CN" sz="2200" b="1" dirty="0" smtClean="0">
                <a:solidFill>
                  <a:srgbClr val="3333FF"/>
                </a:solidFill>
              </a:rPr>
              <a:t>such that </a:t>
            </a:r>
            <a:r>
              <a:rPr lang="en-US" altLang="zh-CN" sz="2200" b="1" i="1" dirty="0" smtClean="0">
                <a:solidFill>
                  <a:srgbClr val="3333FF"/>
                </a:solidFill>
              </a:rPr>
              <a:t>p</a:t>
            </a:r>
            <a:r>
              <a:rPr lang="en-US" altLang="zh-CN" sz="2200" b="1" dirty="0" smtClean="0">
                <a:solidFill>
                  <a:srgbClr val="3333FF"/>
                </a:solidFill>
              </a:rPr>
              <a:t> ≠ </a:t>
            </a:r>
            <a:r>
              <a:rPr lang="en-US" altLang="zh-CN" sz="2200" b="1" i="1" dirty="0" smtClean="0">
                <a:solidFill>
                  <a:srgbClr val="3333FF"/>
                </a:solidFill>
              </a:rPr>
              <a:t>q </a:t>
            </a:r>
            <a:endParaRPr lang="en-US" altLang="zh-CN" sz="2200" b="1" dirty="0" smtClean="0">
              <a:solidFill>
                <a:srgbClr val="3333FF"/>
              </a:solidFill>
              <a:latin typeface="Lucida Handwriting" pitchFamily="66" charset="0"/>
            </a:endParaRP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rPr>
              <a:t>n = </a:t>
            </a:r>
            <a:r>
              <a:rPr lang="en-US" altLang="zh-CN" sz="2200" b="1" i="1" dirty="0" err="1" smtClean="0">
                <a:solidFill>
                  <a:srgbClr val="3333FF"/>
                </a:solidFill>
              </a:rPr>
              <a:t>pq</a:t>
            </a:r>
            <a:r>
              <a:rPr lang="en-US" altLang="zh-CN" sz="2200" b="1" dirty="0" smtClean="0">
                <a:solidFill>
                  <a:srgbClr val="3333FF"/>
                </a:solidFill>
              </a:rPr>
              <a:t> and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i="1" dirty="0" smtClean="0">
                <a:solidFill>
                  <a:srgbClr val="3333FF"/>
                </a:solidFill>
              </a:rPr>
              <a:t> = </a:t>
            </a:r>
            <a:r>
              <a:rPr lang="en-US" altLang="zh-CN" sz="2200" b="1" dirty="0" smtClean="0">
                <a:solidFill>
                  <a:srgbClr val="3333FF"/>
                </a:solidFill>
              </a:rPr>
              <a:t>(</a:t>
            </a:r>
            <a:r>
              <a:rPr lang="en-US" altLang="zh-CN" sz="2200" b="1" i="1" dirty="0" smtClean="0">
                <a:solidFill>
                  <a:srgbClr val="3333FF"/>
                </a:solidFill>
              </a:rPr>
              <a:t>p-</a:t>
            </a:r>
            <a:r>
              <a:rPr lang="en-US" altLang="zh-CN" sz="2200" b="1" dirty="0" smtClean="0">
                <a:solidFill>
                  <a:srgbClr val="3333FF"/>
                </a:solidFill>
              </a:rPr>
              <a:t>1)(</a:t>
            </a:r>
            <a:r>
              <a:rPr lang="en-US" altLang="zh-CN" sz="2200" b="1" i="1" dirty="0" smtClean="0">
                <a:solidFill>
                  <a:srgbClr val="3333FF"/>
                </a:solidFill>
              </a:rPr>
              <a:t>q-</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Choose </a:t>
            </a:r>
            <a:r>
              <a:rPr lang="en-US" altLang="zh-CN" sz="2200" b="1" dirty="0" smtClean="0">
                <a:solidFill>
                  <a:srgbClr val="3333FF"/>
                </a:solidFill>
                <a:cs typeface="Times New Roman" pitchFamily="18" charset="0"/>
              </a:rPr>
              <a:t>a random number </a:t>
            </a:r>
            <a:r>
              <a:rPr lang="en-US" altLang="zh-CN" sz="2200" b="1" i="1" dirty="0" smtClean="0">
                <a:solidFill>
                  <a:srgbClr val="3333FF"/>
                </a:solidFill>
              </a:rPr>
              <a:t>b</a:t>
            </a:r>
            <a:r>
              <a:rPr lang="en-US" altLang="zh-CN" sz="2200" b="1" dirty="0" smtClean="0">
                <a:solidFill>
                  <a:srgbClr val="3333FF"/>
                </a:solidFill>
              </a:rPr>
              <a:t> (1 &lt; </a:t>
            </a:r>
            <a:r>
              <a:rPr lang="en-US" altLang="zh-CN" sz="2200" b="1" i="1" dirty="0" smtClean="0">
                <a:solidFill>
                  <a:srgbClr val="3333FF"/>
                </a:solidFill>
              </a:rPr>
              <a:t>b &lt;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 such that </a:t>
            </a:r>
            <a:r>
              <a:rPr lang="en-US" altLang="zh-CN" sz="2200" b="1" dirty="0" err="1" smtClean="0">
                <a:solidFill>
                  <a:srgbClr val="3333FF"/>
                </a:solidFill>
              </a:rPr>
              <a:t>gcd</a:t>
            </a:r>
            <a:r>
              <a:rPr lang="en-US" altLang="zh-CN" sz="2200" b="1" dirty="0" smtClean="0">
                <a:solidFill>
                  <a:srgbClr val="3333FF"/>
                </a:solidFill>
              </a:rPr>
              <a:t>(</a:t>
            </a:r>
            <a:r>
              <a:rPr lang="en-US" altLang="zh-CN" sz="2200" b="1" i="1" dirty="0" smtClean="0">
                <a:solidFill>
                  <a:srgbClr val="3333FF"/>
                </a:solidFill>
              </a:rPr>
              <a:t>b</a:t>
            </a:r>
            <a:r>
              <a:rPr lang="en-US" altLang="zh-CN" sz="2200" b="1" dirty="0" smtClean="0">
                <a:solidFill>
                  <a:srgbClr val="3333FF"/>
                </a:solidFill>
              </a:rPr>
              <a: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cs typeface="Times New Roman" pitchFamily="18" charset="0"/>
              </a:rPr>
              <a:t>a ≡ b</a:t>
            </a:r>
            <a:r>
              <a:rPr lang="en-US" altLang="zh-CN" sz="2200" b="1" i="1" baseline="30000" dirty="0" smtClean="0">
                <a:solidFill>
                  <a:srgbClr val="3333FF"/>
                </a:solidFill>
                <a:cs typeface="Times New Roman" pitchFamily="18" charset="0"/>
              </a:rPr>
              <a:t> -</a:t>
            </a:r>
            <a:r>
              <a:rPr lang="en-US" altLang="zh-CN" sz="2200" b="1" baseline="30000" dirty="0" smtClean="0">
                <a:solidFill>
                  <a:srgbClr val="3333FF"/>
                </a:solidFill>
                <a:cs typeface="Times New Roman" pitchFamily="18" charset="0"/>
              </a:rPr>
              <a:t>1</a:t>
            </a:r>
            <a:r>
              <a:rPr lang="en-US" altLang="zh-CN" sz="2200" b="1" dirty="0" smtClean="0">
                <a:solidFill>
                  <a:srgbClr val="3333FF"/>
                </a:solidFill>
                <a:cs typeface="Times New Roman" pitchFamily="18" charset="0"/>
              </a:rPr>
              <a:t> (mod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dirty="0" smtClean="0">
                <a:solidFill>
                  <a:srgbClr val="3333FF"/>
                </a:solidFill>
                <a:cs typeface="Times New Roman" pitchFamily="18" charset="0"/>
              </a:rPr>
              <a:t>)</a:t>
            </a:r>
            <a:r>
              <a:rPr lang="en-US" altLang="zh-CN" sz="2200" b="1" dirty="0" smtClean="0">
                <a:solidFill>
                  <a:srgbClr val="3333FF"/>
                </a:solidFill>
                <a:latin typeface="Lucida Handwriting" pitchFamily="66" charset="0"/>
              </a:rPr>
              <a:t> </a:t>
            </a: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Output: </a:t>
            </a:r>
            <a:r>
              <a:rPr lang="en-US" altLang="zh-CN" sz="2200" b="1" dirty="0" err="1" smtClean="0">
                <a:solidFill>
                  <a:srgbClr val="3333FF"/>
                </a:solidFill>
                <a:cs typeface="Times New Roman" pitchFamily="18" charset="0"/>
              </a:rPr>
              <a:t>pk</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n</a:t>
            </a:r>
            <a:r>
              <a:rPr lang="en-US" altLang="zh-CN" sz="2200" b="1" dirty="0" smtClean="0">
                <a:solidFill>
                  <a:srgbClr val="3333FF"/>
                </a:solidFill>
                <a:cs typeface="Times New Roman" pitchFamily="18" charset="0"/>
              </a:rPr>
              <a:t>, </a:t>
            </a:r>
            <a:r>
              <a:rPr lang="en-US" altLang="zh-CN" sz="2200" b="1" i="1" dirty="0" smtClean="0">
                <a:solidFill>
                  <a:srgbClr val="3333FF"/>
                </a:solidFill>
                <a:cs typeface="Times New Roman" pitchFamily="18" charset="0"/>
              </a:rPr>
              <a:t>b</a:t>
            </a:r>
            <a:r>
              <a:rPr lang="en-US" altLang="zh-CN" sz="2200" b="1" dirty="0" smtClean="0">
                <a:solidFill>
                  <a:srgbClr val="3333FF"/>
                </a:solidFill>
                <a:cs typeface="Times New Roman" pitchFamily="18" charset="0"/>
              </a:rPr>
              <a:t>), </a:t>
            </a:r>
            <a:r>
              <a:rPr lang="en-US" altLang="zh-CN" sz="2200" b="1" dirty="0" err="1" smtClean="0">
                <a:solidFill>
                  <a:srgbClr val="3333FF"/>
                </a:solidFill>
                <a:cs typeface="Times New Roman" pitchFamily="18" charset="0"/>
              </a:rPr>
              <a:t>sk</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p, q, a</a:t>
            </a:r>
            <a:r>
              <a:rPr lang="en-US" altLang="zh-CN" sz="2200" b="1" dirty="0" smtClean="0">
                <a:solidFill>
                  <a:srgbClr val="3333FF"/>
                </a:solidFill>
                <a:cs typeface="Times New Roman" pitchFamily="18" charset="0"/>
              </a:rPr>
              <a:t>)</a:t>
            </a:r>
          </a:p>
        </p:txBody>
      </p:sp>
      <p:sp>
        <p:nvSpPr>
          <p:cNvPr id="25602" name="Rectangle 4"/>
          <p:cNvSpPr>
            <a:spLocks noGrp="1" noRot="1" noChangeArrowheads="1"/>
          </p:cNvSpPr>
          <p:nvPr>
            <p:ph type="title" idx="4294967295"/>
          </p:nvPr>
        </p:nvSpPr>
        <p:spPr>
          <a:xfrm>
            <a:off x="395536" y="357166"/>
            <a:ext cx="8673068" cy="825500"/>
          </a:xfrm>
        </p:spPr>
        <p:txBody>
          <a:bodyPr>
            <a:noAutofit/>
          </a:bodyPr>
          <a:lstStyle/>
          <a:p>
            <a:pPr algn="l" eaLnBrk="1" hangingPunct="1"/>
            <a:r>
              <a:rPr lang="en-US" altLang="zh-CN" sz="3600" b="1" dirty="0" smtClean="0">
                <a:solidFill>
                  <a:srgbClr val="3333FF"/>
                </a:solidFill>
                <a:ea typeface="黑体" pitchFamily="49" charset="-122"/>
              </a:rPr>
              <a:t>Implementing RSA</a:t>
            </a:r>
            <a:endParaRPr lang="zh-CN" altLang="en-US" sz="3600" b="1" dirty="0" smtClean="0">
              <a:solidFill>
                <a:srgbClr val="3333FF"/>
              </a:solidFill>
              <a:ea typeface="黑体" pitchFamily="49" charset="-122"/>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33</a:t>
            </a:fld>
            <a:endParaRPr lang="en-US" altLang="zh-CN" smtClean="0"/>
          </a:p>
        </p:txBody>
      </p:sp>
      <p:sp>
        <p:nvSpPr>
          <p:cNvPr id="11" name="Rectangle 5"/>
          <p:cNvSpPr txBox="1">
            <a:spLocks noRot="1" noChangeArrowheads="1"/>
          </p:cNvSpPr>
          <p:nvPr/>
        </p:nvSpPr>
        <p:spPr bwMode="auto">
          <a:xfrm>
            <a:off x="107504" y="4368524"/>
            <a:ext cx="4752528" cy="428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tabLst/>
              <a:defRPr/>
            </a:pPr>
            <a:r>
              <a:rPr lang="en-US" altLang="zh-CN" sz="2400" b="1" kern="0" dirty="0" smtClean="0">
                <a:ea typeface="+mn-ea"/>
                <a:cs typeface="Times New Roman" pitchFamily="18" charset="0"/>
              </a:rPr>
              <a:t>    RSA</a:t>
            </a:r>
            <a:r>
              <a:rPr lang="en-US" altLang="zh-CN" sz="2400" b="1" kern="0" dirty="0">
                <a:ea typeface="+mn-ea"/>
                <a:cs typeface="Times New Roman" pitchFamily="18" charset="0"/>
              </a:rPr>
              <a:t> </a:t>
            </a:r>
            <a:r>
              <a:rPr lang="en-US" altLang="zh-CN" sz="2400" b="1" kern="0" dirty="0" smtClean="0">
                <a:ea typeface="+mn-ea"/>
                <a:cs typeface="Times New Roman" pitchFamily="18" charset="0"/>
              </a:rPr>
              <a:t>Encryption and Decryption: </a:t>
            </a:r>
            <a:endParaRPr lang="en-US" altLang="zh-CN" sz="2400" b="1" kern="0" dirty="0" smtClean="0">
              <a:solidFill>
                <a:srgbClr val="3333FF"/>
              </a:solidFill>
              <a:ea typeface="+mn-ea"/>
              <a:cs typeface="Times New Roman" pitchFamily="18" charset="0"/>
            </a:endParaRPr>
          </a:p>
        </p:txBody>
      </p:sp>
      <p:cxnSp>
        <p:nvCxnSpPr>
          <p:cNvPr id="23" name="直接连接符 22"/>
          <p:cNvCxnSpPr/>
          <p:nvPr/>
        </p:nvCxnSpPr>
        <p:spPr bwMode="auto">
          <a:xfrm>
            <a:off x="395536" y="1484784"/>
            <a:ext cx="8529052"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25" name="直接连接符 24"/>
          <p:cNvCxnSpPr/>
          <p:nvPr/>
        </p:nvCxnSpPr>
        <p:spPr bwMode="auto">
          <a:xfrm>
            <a:off x="427644" y="4293096"/>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31" name="直接连接符 30"/>
          <p:cNvCxnSpPr/>
          <p:nvPr/>
        </p:nvCxnSpPr>
        <p:spPr bwMode="auto">
          <a:xfrm>
            <a:off x="395536" y="5949280"/>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sp>
        <p:nvSpPr>
          <p:cNvPr id="2" name="圆角矩形 1"/>
          <p:cNvSpPr/>
          <p:nvPr/>
        </p:nvSpPr>
        <p:spPr>
          <a:xfrm>
            <a:off x="2915816" y="4869160"/>
            <a:ext cx="2088232" cy="1080120"/>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971600" y="1988839"/>
            <a:ext cx="6768752" cy="432049"/>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71600" y="2852936"/>
            <a:ext cx="7915879" cy="827237"/>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803895" y="1736812"/>
            <a:ext cx="2944569" cy="324036"/>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FF00"/>
                </a:solidFill>
                <a:latin typeface="Times New Roman" panose="02020603050405020304" pitchFamily="18" charset="0"/>
                <a:cs typeface="Times New Roman" panose="02020603050405020304" pitchFamily="18" charset="0"/>
              </a:rPr>
              <a:t>Miller-Rabin Algorithm </a:t>
            </a:r>
            <a:endParaRPr lang="zh-CN" altLang="en-US" b="1" dirty="0">
              <a:solidFill>
                <a:srgbClr val="FFFF00"/>
              </a:solidFill>
              <a:latin typeface="Times New Roman" panose="02020603050405020304" pitchFamily="18" charset="0"/>
              <a:cs typeface="Times New Roman" panose="02020603050405020304" pitchFamily="18" charset="0"/>
            </a:endParaRPr>
          </a:p>
        </p:txBody>
      </p:sp>
      <p:sp>
        <p:nvSpPr>
          <p:cNvPr id="15" name="圆角矩形 14"/>
          <p:cNvSpPr/>
          <p:nvPr/>
        </p:nvSpPr>
        <p:spPr>
          <a:xfrm>
            <a:off x="5940152" y="3320988"/>
            <a:ext cx="2664296" cy="324036"/>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FF00"/>
                </a:solidFill>
                <a:latin typeface="Times New Roman" panose="02020603050405020304" pitchFamily="18" charset="0"/>
                <a:cs typeface="Times New Roman" panose="02020603050405020304" pitchFamily="18" charset="0"/>
              </a:rPr>
              <a:t>Euclidean Algorithms</a:t>
            </a:r>
            <a:endParaRPr lang="zh-CN" altLang="en-US" b="1" dirty="0">
              <a:solidFill>
                <a:srgbClr val="FFFF00"/>
              </a:solidFill>
              <a:latin typeface="Times New Roman" panose="02020603050405020304" pitchFamily="18" charset="0"/>
              <a:cs typeface="Times New Roman" panose="02020603050405020304" pitchFamily="18" charset="0"/>
            </a:endParaRPr>
          </a:p>
        </p:txBody>
      </p:sp>
      <p:sp>
        <p:nvSpPr>
          <p:cNvPr id="16" name="圆角矩形 15"/>
          <p:cNvSpPr/>
          <p:nvPr/>
        </p:nvSpPr>
        <p:spPr>
          <a:xfrm>
            <a:off x="5206944" y="5004175"/>
            <a:ext cx="2893448" cy="810090"/>
          </a:xfrm>
          <a:prstGeom prst="roundRect">
            <a:avLst/>
          </a:prstGeom>
          <a:solidFill>
            <a:schemeClr val="accent2">
              <a:lumMod val="60000"/>
              <a:lumOff val="4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FF00"/>
                </a:solidFill>
                <a:latin typeface="Times New Roman" panose="02020603050405020304" pitchFamily="18" charset="0"/>
                <a:cs typeface="Times New Roman" panose="02020603050405020304" pitchFamily="18" charset="0"/>
              </a:rPr>
              <a:t>Square and Multiply Algorithm</a:t>
            </a:r>
            <a:endParaRPr lang="zh-CN" altLang="en-US" b="1" dirty="0">
              <a:solidFill>
                <a:srgbClr val="FFFF0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508104" y="4581128"/>
            <a:ext cx="1785950" cy="369332"/>
          </a:xfrm>
          <a:prstGeom prst="rect">
            <a:avLst/>
          </a:prstGeom>
          <a:noFill/>
        </p:spPr>
        <p:txBody>
          <a:bodyPr wrap="square" rtlCol="0">
            <a:spAutoFit/>
          </a:bodyPr>
          <a:lstStyle/>
          <a:p>
            <a:r>
              <a:rPr lang="en-US" sz="1800" b="1" dirty="0">
                <a:solidFill>
                  <a:srgbClr val="FF00FF"/>
                </a:solidFill>
              </a:rPr>
              <a:t>O</a:t>
            </a:r>
            <a:r>
              <a:rPr lang="en-US" sz="1800" b="1" dirty="0" smtClean="0">
                <a:solidFill>
                  <a:srgbClr val="FF00FF"/>
                </a:solidFill>
              </a:rPr>
              <a:t> ((log(</a:t>
            </a:r>
            <a:r>
              <a:rPr lang="en-US" sz="1800" b="1" i="1" dirty="0" smtClean="0">
                <a:solidFill>
                  <a:srgbClr val="FF00FF"/>
                </a:solidFill>
              </a:rPr>
              <a:t>n</a:t>
            </a:r>
            <a:r>
              <a:rPr lang="en-US" sz="1800" b="1" dirty="0" smtClean="0">
                <a:solidFill>
                  <a:srgbClr val="FF00FF"/>
                </a:solidFill>
              </a:rPr>
              <a:t>)</a:t>
            </a:r>
            <a:r>
              <a:rPr lang="en-US" sz="1800" b="1" dirty="0">
                <a:solidFill>
                  <a:srgbClr val="FF00FF"/>
                </a:solidFill>
              </a:rPr>
              <a:t>)</a:t>
            </a:r>
            <a:r>
              <a:rPr lang="en-US" sz="1800" b="1" baseline="30000" dirty="0" smtClean="0">
                <a:solidFill>
                  <a:srgbClr val="FF00FF"/>
                </a:solidFill>
              </a:rPr>
              <a:t> 3</a:t>
            </a:r>
            <a:r>
              <a:rPr lang="en-US" sz="1800" b="1" dirty="0" smtClean="0">
                <a:solidFill>
                  <a:srgbClr val="FF00FF"/>
                </a:solidFill>
              </a:rPr>
              <a:t>)</a:t>
            </a:r>
          </a:p>
        </p:txBody>
      </p:sp>
      <p:sp>
        <p:nvSpPr>
          <p:cNvPr id="19" name="TextBox 18"/>
          <p:cNvSpPr txBox="1"/>
          <p:nvPr/>
        </p:nvSpPr>
        <p:spPr>
          <a:xfrm>
            <a:off x="5580112" y="2420888"/>
            <a:ext cx="1785950" cy="369332"/>
          </a:xfrm>
          <a:prstGeom prst="rect">
            <a:avLst/>
          </a:prstGeom>
          <a:noFill/>
        </p:spPr>
        <p:txBody>
          <a:bodyPr wrap="square" rtlCol="0">
            <a:spAutoFit/>
          </a:bodyPr>
          <a:lstStyle/>
          <a:p>
            <a:r>
              <a:rPr lang="en-US" sz="1800" b="1" dirty="0">
                <a:solidFill>
                  <a:srgbClr val="FF00FF"/>
                </a:solidFill>
              </a:rPr>
              <a:t>O</a:t>
            </a:r>
            <a:r>
              <a:rPr lang="en-US" sz="1800" b="1" dirty="0" smtClean="0">
                <a:solidFill>
                  <a:srgbClr val="FF00FF"/>
                </a:solidFill>
              </a:rPr>
              <a:t> ((log(</a:t>
            </a:r>
            <a:r>
              <a:rPr lang="en-US" sz="1800" b="1" i="1" dirty="0" smtClean="0">
                <a:solidFill>
                  <a:srgbClr val="FF00FF"/>
                </a:solidFill>
              </a:rPr>
              <a:t>n</a:t>
            </a:r>
            <a:r>
              <a:rPr lang="en-US" sz="1800" b="1" dirty="0" smtClean="0">
                <a:solidFill>
                  <a:srgbClr val="FF00FF"/>
                </a:solidFill>
              </a:rPr>
              <a:t>)</a:t>
            </a:r>
            <a:r>
              <a:rPr lang="en-US" sz="1800" b="1" dirty="0">
                <a:solidFill>
                  <a:srgbClr val="FF00FF"/>
                </a:solidFill>
              </a:rPr>
              <a:t>)</a:t>
            </a:r>
            <a:r>
              <a:rPr lang="en-US" sz="1800" b="1" baseline="30000" dirty="0" smtClean="0">
                <a:solidFill>
                  <a:srgbClr val="FF00FF"/>
                </a:solidFill>
              </a:rPr>
              <a:t> 2</a:t>
            </a:r>
            <a:r>
              <a:rPr lang="en-US" sz="1800" b="1" dirty="0" smtClean="0">
                <a:solidFill>
                  <a:srgbClr val="FF00FF"/>
                </a:solidFill>
              </a:rPr>
              <a:t>)</a:t>
            </a:r>
          </a:p>
        </p:txBody>
      </p:sp>
      <p:sp>
        <p:nvSpPr>
          <p:cNvPr id="20" name="TextBox 19"/>
          <p:cNvSpPr txBox="1"/>
          <p:nvPr/>
        </p:nvSpPr>
        <p:spPr>
          <a:xfrm>
            <a:off x="4427984" y="3316922"/>
            <a:ext cx="1785950" cy="369332"/>
          </a:xfrm>
          <a:prstGeom prst="rect">
            <a:avLst/>
          </a:prstGeom>
          <a:noFill/>
        </p:spPr>
        <p:txBody>
          <a:bodyPr wrap="square" rtlCol="0">
            <a:spAutoFit/>
          </a:bodyPr>
          <a:lstStyle/>
          <a:p>
            <a:r>
              <a:rPr lang="en-US" sz="1800" b="1" dirty="0">
                <a:solidFill>
                  <a:srgbClr val="FF00FF"/>
                </a:solidFill>
              </a:rPr>
              <a:t>O</a:t>
            </a:r>
            <a:r>
              <a:rPr lang="en-US" sz="1800" b="1" dirty="0" smtClean="0">
                <a:solidFill>
                  <a:srgbClr val="FF00FF"/>
                </a:solidFill>
              </a:rPr>
              <a:t> ((log(</a:t>
            </a:r>
            <a:r>
              <a:rPr lang="en-US" sz="1800" b="1" i="1" dirty="0" smtClean="0">
                <a:solidFill>
                  <a:srgbClr val="FF00FF"/>
                </a:solidFill>
              </a:rPr>
              <a:t>n</a:t>
            </a:r>
            <a:r>
              <a:rPr lang="en-US" sz="1800" b="1" dirty="0" smtClean="0">
                <a:solidFill>
                  <a:srgbClr val="FF00FF"/>
                </a:solidFill>
              </a:rPr>
              <a:t>)</a:t>
            </a:r>
            <a:r>
              <a:rPr lang="en-US" sz="1800" b="1" dirty="0">
                <a:solidFill>
                  <a:srgbClr val="FF00FF"/>
                </a:solidFill>
              </a:rPr>
              <a:t>)</a:t>
            </a:r>
            <a:r>
              <a:rPr lang="en-US" sz="1800" b="1" baseline="30000" dirty="0" smtClean="0">
                <a:solidFill>
                  <a:srgbClr val="FF00FF"/>
                </a:solidFill>
              </a:rPr>
              <a:t> 2</a:t>
            </a:r>
            <a:r>
              <a:rPr lang="en-US" sz="1800" b="1" dirty="0" smtClean="0">
                <a:solidFill>
                  <a:srgbClr val="FF00FF"/>
                </a:solidFill>
              </a:rPr>
              <a:t>)</a:t>
            </a:r>
          </a:p>
        </p:txBody>
      </p:sp>
    </p:spTree>
    <p:extLst>
      <p:ext uri="{BB962C8B-B14F-4D97-AF65-F5344CB8AC3E}">
        <p14:creationId xmlns:p14="http://schemas.microsoft.com/office/powerpoint/2010/main" val="24982055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Rot="1" noChangeArrowheads="1"/>
          </p:cNvSpPr>
          <p:nvPr>
            <p:ph type="title" idx="4294967295"/>
          </p:nvPr>
        </p:nvSpPr>
        <p:spPr>
          <a:xfrm>
            <a:off x="395536" y="404664"/>
            <a:ext cx="8215312" cy="825500"/>
          </a:xfrm>
        </p:spPr>
        <p:txBody>
          <a:bodyPr>
            <a:normAutofit/>
          </a:bodyPr>
          <a:lstStyle/>
          <a:p>
            <a:pPr algn="l" eaLnBrk="1" hangingPunct="1"/>
            <a:r>
              <a:rPr lang="en-US" altLang="zh-CN" sz="3600" b="1" dirty="0" smtClean="0">
                <a:ea typeface="黑体" pitchFamily="49" charset="-122"/>
              </a:rPr>
              <a:t>Primality Testing</a:t>
            </a:r>
            <a:endParaRPr lang="zh-CN" altLang="en-US" sz="3600" b="1" dirty="0" smtClean="0">
              <a:ea typeface="黑体" pitchFamily="49" charset="-122"/>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34</a:t>
            </a:fld>
            <a:endParaRPr lang="en-US" altLang="zh-CN" smtClean="0"/>
          </a:p>
        </p:txBody>
      </p:sp>
      <p:sp>
        <p:nvSpPr>
          <p:cNvPr id="12" name="Rectangle 5"/>
          <p:cNvSpPr txBox="1">
            <a:spLocks noRot="1" noChangeArrowheads="1"/>
          </p:cNvSpPr>
          <p:nvPr/>
        </p:nvSpPr>
        <p:spPr bwMode="auto">
          <a:xfrm>
            <a:off x="249654" y="1196752"/>
            <a:ext cx="8786842" cy="5312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itchFamily="2" charset="2"/>
              <a:buChar char="v"/>
              <a:tabLst/>
              <a:defRPr/>
            </a:pPr>
            <a:r>
              <a:rPr lang="en-US" altLang="zh-CN" sz="2800" b="1" kern="0" dirty="0" smtClean="0">
                <a:solidFill>
                  <a:srgbClr val="3333FF"/>
                </a:solidFill>
                <a:ea typeface="+mn-ea"/>
                <a:cs typeface="Times New Roman" pitchFamily="18" charset="0"/>
              </a:rPr>
              <a:t>Generate large random primes</a:t>
            </a:r>
          </a:p>
          <a:p>
            <a:pPr marL="800100" lvl="1" indent="-342900" eaLnBrk="1" hangingPunct="1">
              <a:lnSpc>
                <a:spcPct val="120000"/>
              </a:lnSpc>
              <a:spcBef>
                <a:spcPct val="20000"/>
              </a:spcBef>
              <a:buClr>
                <a:schemeClr val="hlink"/>
              </a:buClr>
              <a:buSzPct val="70000"/>
              <a:buFont typeface="Wingdings" panose="05000000000000000000" pitchFamily="2" charset="2"/>
              <a:buChar char="Ø"/>
              <a:defRPr/>
            </a:pPr>
            <a:r>
              <a:rPr kumimoji="0" lang="en-US" altLang="zh-CN" sz="2400" b="1" i="0" u="none" strike="noStrike" kern="0" cap="none" spc="0" normalizeH="0" baseline="0" noProof="0" dirty="0" smtClean="0">
                <a:ln>
                  <a:noFill/>
                </a:ln>
                <a:solidFill>
                  <a:srgbClr val="000000"/>
                </a:solidFill>
                <a:effectLst/>
                <a:uLnTx/>
                <a:uFillTx/>
                <a:latin typeface="Times New Roman" pitchFamily="18" charset="0"/>
                <a:ea typeface="+mn-ea"/>
                <a:cs typeface="Times New Roman" pitchFamily="18" charset="0"/>
              </a:rPr>
              <a:t>Generate</a:t>
            </a:r>
            <a:r>
              <a:rPr kumimoji="0" lang="en-US" altLang="zh-CN" sz="24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rPr>
              <a:t> large random number + </a:t>
            </a:r>
            <a:r>
              <a:rPr kumimoji="0" lang="en-US" altLang="zh-CN" sz="2400" b="1" i="0" u="none" strike="noStrike" kern="0" cap="none" spc="0" normalizeH="0" noProof="0" dirty="0" err="1" smtClean="0">
                <a:ln>
                  <a:noFill/>
                </a:ln>
                <a:solidFill>
                  <a:srgbClr val="000000"/>
                </a:solidFill>
                <a:effectLst/>
                <a:uLnTx/>
                <a:uFillTx/>
                <a:latin typeface="Times New Roman" pitchFamily="18" charset="0"/>
                <a:ea typeface="+mn-ea"/>
                <a:cs typeface="Times New Roman" pitchFamily="18" charset="0"/>
              </a:rPr>
              <a:t>Primality</a:t>
            </a:r>
            <a:r>
              <a:rPr kumimoji="0" lang="en-US" altLang="zh-CN" sz="24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rPr>
              <a:t> Testing</a:t>
            </a:r>
          </a:p>
          <a:p>
            <a:pPr marL="1257300" lvl="2" indent="-342900" eaLnBrk="1" hangingPunct="1">
              <a:lnSpc>
                <a:spcPct val="120000"/>
              </a:lnSpc>
              <a:spcBef>
                <a:spcPct val="20000"/>
              </a:spcBef>
              <a:buClr>
                <a:schemeClr val="hlink"/>
              </a:buClr>
              <a:buSzPct val="70000"/>
              <a:buFont typeface="Wingdings" panose="05000000000000000000" pitchFamily="2" charset="2"/>
              <a:buChar char="Ø"/>
              <a:defRPr/>
            </a:pPr>
            <a:endParaRPr kumimoji="0" lang="en-US" altLang="zh-CN" sz="11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endParaRPr>
          </a:p>
          <a:p>
            <a:pPr marL="457200" marR="0" lvl="0" indent="-457200" algn="l"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Char char="u"/>
              <a:tabLst/>
              <a:defRPr/>
            </a:pPr>
            <a:r>
              <a:rPr lang="en-US" altLang="zh-CN" sz="2800" b="1" kern="0" baseline="0" dirty="0" err="1" smtClean="0">
                <a:solidFill>
                  <a:srgbClr val="3333FF"/>
                </a:solidFill>
                <a:ea typeface="+mn-ea"/>
                <a:cs typeface="Times New Roman" pitchFamily="18" charset="0"/>
              </a:rPr>
              <a:t>Primality</a:t>
            </a:r>
            <a:r>
              <a:rPr lang="en-US" altLang="zh-CN" sz="2800" b="1" kern="0" dirty="0" smtClean="0">
                <a:solidFill>
                  <a:srgbClr val="3333FF"/>
                </a:solidFill>
                <a:ea typeface="+mn-ea"/>
                <a:cs typeface="Times New Roman" pitchFamily="18" charset="0"/>
              </a:rPr>
              <a:t> Testing:</a:t>
            </a:r>
          </a:p>
          <a:p>
            <a:pPr marL="800100" lvl="1" indent="-342900" eaLnBrk="1" hangingPunct="1">
              <a:lnSpc>
                <a:spcPct val="120000"/>
              </a:lnSpc>
              <a:spcBef>
                <a:spcPct val="20000"/>
              </a:spcBef>
              <a:buClr>
                <a:schemeClr val="hlink"/>
              </a:buClr>
              <a:buSzPct val="70000"/>
              <a:buFont typeface="Wingdings" pitchFamily="2" charset="2"/>
              <a:buChar char="Ø"/>
            </a:pPr>
            <a:r>
              <a:rPr lang="en-US" altLang="zh-CN" sz="2200" b="1" kern="0" dirty="0" smtClean="0">
                <a:ea typeface="+mn-ea"/>
                <a:cs typeface="Times New Roman" pitchFamily="18" charset="0"/>
              </a:rPr>
              <a:t>polynomial-time </a:t>
            </a:r>
            <a:r>
              <a:rPr lang="en-US" altLang="zh-CN" sz="2200" b="1" u="sng" kern="0" dirty="0" smtClean="0">
                <a:solidFill>
                  <a:srgbClr val="FF00FF"/>
                </a:solidFill>
                <a:ea typeface="+mn-ea"/>
                <a:cs typeface="Times New Roman" pitchFamily="18" charset="0"/>
              </a:rPr>
              <a:t>deterministic</a:t>
            </a:r>
            <a:r>
              <a:rPr lang="en-US" altLang="zh-CN" sz="2200" b="1" kern="0" dirty="0" smtClean="0">
                <a:ea typeface="+mn-ea"/>
                <a:cs typeface="Times New Roman" pitchFamily="18" charset="0"/>
              </a:rPr>
              <a:t> algorithm </a:t>
            </a:r>
            <a:r>
              <a:rPr lang="en-US" altLang="zh-CN" sz="2200" kern="0" dirty="0" smtClean="0">
                <a:ea typeface="+mn-ea"/>
                <a:cs typeface="Times New Roman" pitchFamily="18" charset="0"/>
              </a:rPr>
              <a:t>(</a:t>
            </a:r>
            <a:r>
              <a:rPr lang="en-US" altLang="zh-CN" sz="1800" kern="0" dirty="0">
                <a:solidFill>
                  <a:srgbClr val="00B0F0"/>
                </a:solidFill>
                <a:cs typeface="Times New Roman" pitchFamily="18" charset="0"/>
              </a:rPr>
              <a:t>2002, Agrawal, </a:t>
            </a:r>
            <a:r>
              <a:rPr lang="en-US" altLang="zh-CN" sz="1800" kern="0" dirty="0" err="1">
                <a:solidFill>
                  <a:srgbClr val="00B0F0"/>
                </a:solidFill>
                <a:cs typeface="Times New Roman" pitchFamily="18" charset="0"/>
              </a:rPr>
              <a:t>Kayal</a:t>
            </a:r>
            <a:r>
              <a:rPr lang="en-US" altLang="zh-CN" sz="1800" kern="0" dirty="0">
                <a:solidFill>
                  <a:srgbClr val="00B0F0"/>
                </a:solidFill>
                <a:cs typeface="Times New Roman" pitchFamily="18" charset="0"/>
              </a:rPr>
              <a:t> and </a:t>
            </a:r>
            <a:r>
              <a:rPr lang="en-US" altLang="zh-CN" sz="1800" kern="0" dirty="0" err="1" smtClean="0">
                <a:solidFill>
                  <a:srgbClr val="00B0F0"/>
                </a:solidFill>
                <a:cs typeface="Times New Roman" pitchFamily="18" charset="0"/>
              </a:rPr>
              <a:t>Saxena</a:t>
            </a:r>
            <a:r>
              <a:rPr lang="en-US" altLang="zh-CN" sz="1800" kern="0" dirty="0" smtClean="0">
                <a:solidFill>
                  <a:srgbClr val="00B0F0"/>
                </a:solidFill>
                <a:cs typeface="Times New Roman" pitchFamily="18" charset="0"/>
              </a:rPr>
              <a:t>, theoretic proof</a:t>
            </a:r>
            <a:r>
              <a:rPr lang="en-US" altLang="zh-CN" sz="2200" kern="0" dirty="0" smtClean="0">
                <a:ea typeface="+mn-ea"/>
                <a:cs typeface="Times New Roman" pitchFamily="18" charset="0"/>
              </a:rPr>
              <a:t>) </a:t>
            </a:r>
            <a:r>
              <a:rPr lang="en-US" altLang="zh-CN" sz="2200" b="1" kern="0" dirty="0" smtClean="0">
                <a:ea typeface="+mn-ea"/>
                <a:cs typeface="Times New Roman" pitchFamily="18" charset="0"/>
              </a:rPr>
              <a:t>: </a:t>
            </a:r>
            <a:r>
              <a:rPr lang="en-US" altLang="zh-CN" sz="2200" b="1" kern="0" dirty="0" smtClean="0">
                <a:solidFill>
                  <a:srgbClr val="FF3300"/>
                </a:solidFill>
                <a:ea typeface="+mn-ea"/>
                <a:cs typeface="Times New Roman" pitchFamily="18" charset="0"/>
              </a:rPr>
              <a:t>a breakthrough</a:t>
            </a:r>
          </a:p>
          <a:p>
            <a:pPr marL="800100" lvl="1" indent="-342900" eaLnBrk="1" hangingPunct="1">
              <a:lnSpc>
                <a:spcPct val="120000"/>
              </a:lnSpc>
              <a:spcBef>
                <a:spcPct val="20000"/>
              </a:spcBef>
              <a:buClr>
                <a:schemeClr val="hlink"/>
              </a:buClr>
              <a:buSzPct val="70000"/>
              <a:buFont typeface="Wingdings" pitchFamily="2" charset="2"/>
              <a:buChar char="Ø"/>
            </a:pPr>
            <a:r>
              <a:rPr kumimoji="0" lang="en-US" altLang="zh-CN" sz="2200" b="1" i="0" u="sng" strike="noStrike" kern="0" cap="none" spc="0" normalizeH="0" baseline="0" noProof="0" dirty="0" smtClean="0">
                <a:ln>
                  <a:noFill/>
                </a:ln>
                <a:solidFill>
                  <a:srgbClr val="FF00FF"/>
                </a:solidFill>
                <a:effectLst/>
                <a:uLnTx/>
                <a:uFillTx/>
                <a:latin typeface="Times New Roman" pitchFamily="18" charset="0"/>
                <a:ea typeface="+mn-ea"/>
                <a:cs typeface="Times New Roman" pitchFamily="18" charset="0"/>
              </a:rPr>
              <a:t>Randomized</a:t>
            </a:r>
            <a:r>
              <a:rPr kumimoji="0" lang="en-US" altLang="zh-CN" sz="22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rPr>
              <a:t> </a:t>
            </a:r>
            <a:r>
              <a:rPr kumimoji="0" lang="en-US" altLang="zh-CN" sz="2200" b="1" i="0" u="sng" strike="noStrike" kern="0" cap="none" spc="0" normalizeH="0" noProof="0" dirty="0" smtClean="0">
                <a:ln>
                  <a:noFill/>
                </a:ln>
                <a:solidFill>
                  <a:srgbClr val="FF0000"/>
                </a:solidFill>
                <a:effectLst/>
                <a:uLnTx/>
                <a:uFillTx/>
                <a:latin typeface="Times New Roman" pitchFamily="18" charset="0"/>
                <a:ea typeface="+mn-ea"/>
                <a:cs typeface="Times New Roman" pitchFamily="18" charset="0"/>
              </a:rPr>
              <a:t>polynomial-time</a:t>
            </a:r>
            <a:r>
              <a:rPr kumimoji="0" lang="en-US" altLang="zh-CN" sz="22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rPr>
              <a:t> Monte-Carlo algorithms (</a:t>
            </a:r>
            <a:r>
              <a:rPr lang="en-US" altLang="zh-CN" sz="1800" kern="0" dirty="0">
                <a:solidFill>
                  <a:srgbClr val="00B0F0"/>
                </a:solidFill>
                <a:cs typeface="Times New Roman" pitchFamily="18" charset="0"/>
              </a:rPr>
              <a:t>in practice</a:t>
            </a:r>
            <a:r>
              <a:rPr kumimoji="0" lang="en-US" altLang="zh-CN" sz="2200" b="1" i="0" u="none" strike="noStrike" kern="0" cap="none" spc="0" normalizeH="0" noProof="0" dirty="0" smtClean="0">
                <a:ln>
                  <a:noFill/>
                </a:ln>
                <a:solidFill>
                  <a:srgbClr val="000000"/>
                </a:solidFill>
                <a:effectLst/>
                <a:uLnTx/>
                <a:uFillTx/>
                <a:latin typeface="Times New Roman" pitchFamily="18" charset="0"/>
                <a:ea typeface="+mn-ea"/>
                <a:cs typeface="Times New Roman" pitchFamily="18" charset="0"/>
              </a:rPr>
              <a:t>): </a:t>
            </a:r>
          </a:p>
          <a:p>
            <a:pPr marL="1257300" lvl="2" indent="-342900" eaLnBrk="1" hangingPunct="1">
              <a:lnSpc>
                <a:spcPct val="120000"/>
              </a:lnSpc>
              <a:spcBef>
                <a:spcPct val="20000"/>
              </a:spcBef>
              <a:buClr>
                <a:schemeClr val="hlink"/>
              </a:buClr>
              <a:buSzPct val="70000"/>
              <a:buFont typeface="Wingdings" pitchFamily="2" charset="2"/>
              <a:buChar char="ü"/>
            </a:pPr>
            <a:r>
              <a:rPr lang="en-US" altLang="zh-CN" sz="2200" kern="0" dirty="0" err="1" smtClean="0">
                <a:ea typeface="+mn-ea"/>
                <a:cs typeface="Times New Roman" pitchFamily="18" charset="0"/>
              </a:rPr>
              <a:t>Solovay-Strassen</a:t>
            </a:r>
            <a:r>
              <a:rPr lang="en-US" altLang="zh-CN" sz="2200" kern="0" dirty="0" smtClean="0">
                <a:ea typeface="+mn-ea"/>
                <a:cs typeface="Times New Roman" pitchFamily="18" charset="0"/>
              </a:rPr>
              <a:t> Algorithm</a:t>
            </a:r>
          </a:p>
          <a:p>
            <a:pPr marL="1257300" lvl="2" indent="-342900" eaLnBrk="1" hangingPunct="1">
              <a:lnSpc>
                <a:spcPct val="120000"/>
              </a:lnSpc>
              <a:spcBef>
                <a:spcPct val="20000"/>
              </a:spcBef>
              <a:buClr>
                <a:schemeClr val="hlink"/>
              </a:buClr>
              <a:buSzPct val="70000"/>
              <a:buFont typeface="Wingdings" pitchFamily="2" charset="2"/>
              <a:buChar char="ü"/>
            </a:pPr>
            <a:r>
              <a:rPr kumimoji="0" lang="en-US" altLang="zh-CN" sz="2200" b="1" i="0" u="none" strike="noStrike" kern="0" cap="none" spc="0" normalizeH="0" baseline="0" noProof="0" dirty="0" smtClean="0">
                <a:ln>
                  <a:noFill/>
                </a:ln>
                <a:solidFill>
                  <a:srgbClr val="3333FF"/>
                </a:solidFill>
                <a:effectLst/>
                <a:uLnTx/>
                <a:uFillTx/>
                <a:latin typeface="Times New Roman" pitchFamily="18" charset="0"/>
                <a:ea typeface="+mn-ea"/>
                <a:cs typeface="Times New Roman" pitchFamily="18" charset="0"/>
              </a:rPr>
              <a:t>Miller-Rabin Algorithm</a:t>
            </a:r>
          </a:p>
          <a:p>
            <a:pPr marL="457200" lvl="0" indent="-457200" eaLnBrk="1" hangingPunct="1">
              <a:lnSpc>
                <a:spcPct val="120000"/>
              </a:lnSpc>
              <a:spcBef>
                <a:spcPct val="20000"/>
              </a:spcBef>
              <a:buClr>
                <a:srgbClr val="FF8119"/>
              </a:buClr>
              <a:buSzPct val="70000"/>
              <a:buFont typeface="Wingdings" panose="05000000000000000000" pitchFamily="2" charset="2"/>
              <a:buChar char="u"/>
              <a:defRPr/>
            </a:pPr>
            <a:r>
              <a:rPr lang="en-US" altLang="zh-CN" sz="2800" b="1" kern="0" dirty="0" smtClean="0">
                <a:solidFill>
                  <a:srgbClr val="3333FF"/>
                </a:solidFill>
                <a:ea typeface="黑体"/>
                <a:cs typeface="Times New Roman" pitchFamily="18" charset="0"/>
              </a:rPr>
              <a:t>Testing Size: </a:t>
            </a:r>
            <a:r>
              <a:rPr lang="el-GR" altLang="zh-CN" sz="2200" b="1" kern="0" dirty="0" smtClean="0">
                <a:cs typeface="Times New Roman" pitchFamily="18" charset="0"/>
              </a:rPr>
              <a:t>π</a:t>
            </a:r>
            <a:r>
              <a:rPr lang="en-US" altLang="zh-CN" sz="2200" b="1" kern="0" dirty="0" smtClean="0">
                <a:cs typeface="Times New Roman" pitchFamily="18" charset="0"/>
              </a:rPr>
              <a:t>(N) = no. of primes in [1, N]</a:t>
            </a:r>
            <a:endParaRPr lang="en-US" altLang="zh-CN" sz="2200" b="1" kern="0" dirty="0" smtClean="0">
              <a:solidFill>
                <a:srgbClr val="3333FF"/>
              </a:solidFill>
              <a:ea typeface="+mn-ea"/>
              <a:cs typeface="Times New Roman" pitchFamily="18" charset="0"/>
            </a:endParaRPr>
          </a:p>
          <a:p>
            <a:pPr marL="800100" lvl="1" indent="-342900" eaLnBrk="1" hangingPunct="1">
              <a:lnSpc>
                <a:spcPct val="120000"/>
              </a:lnSpc>
              <a:spcBef>
                <a:spcPct val="20000"/>
              </a:spcBef>
              <a:buClr>
                <a:schemeClr val="hlink"/>
              </a:buClr>
              <a:buSzPct val="70000"/>
              <a:buFont typeface="Wingdings" pitchFamily="2" charset="2"/>
              <a:buChar char="Ø"/>
            </a:pPr>
            <a:r>
              <a:rPr lang="en-US" altLang="zh-CN" sz="2200" b="1" kern="0" dirty="0" smtClean="0">
                <a:cs typeface="Times New Roman" pitchFamily="18" charset="0"/>
              </a:rPr>
              <a:t>Prime number theorem, </a:t>
            </a:r>
            <a:r>
              <a:rPr lang="el-GR" altLang="zh-CN" sz="2200" b="1" kern="0" dirty="0" smtClean="0">
                <a:cs typeface="Times New Roman" pitchFamily="18" charset="0"/>
              </a:rPr>
              <a:t>π</a:t>
            </a:r>
            <a:r>
              <a:rPr lang="en-US" altLang="zh-CN" sz="2200" b="1" kern="0" dirty="0" smtClean="0">
                <a:cs typeface="Times New Roman" pitchFamily="18" charset="0"/>
              </a:rPr>
              <a:t>(N) ≈N/</a:t>
            </a:r>
            <a:r>
              <a:rPr lang="en-US" altLang="zh-CN" sz="2200" b="1" kern="0" dirty="0" err="1" smtClean="0">
                <a:cs typeface="Times New Roman" pitchFamily="18" charset="0"/>
              </a:rPr>
              <a:t>ln</a:t>
            </a:r>
            <a:r>
              <a:rPr lang="en-US" altLang="zh-CN" sz="2200" b="1" kern="0" dirty="0" smtClean="0">
                <a:cs typeface="Times New Roman" pitchFamily="18" charset="0"/>
              </a:rPr>
              <a:t> N; prob.(p is prime) ≈ 1/</a:t>
            </a:r>
            <a:r>
              <a:rPr lang="en-US" altLang="zh-CN" sz="2200" b="1" kern="0" dirty="0" err="1" smtClean="0">
                <a:cs typeface="Times New Roman" pitchFamily="18" charset="0"/>
              </a:rPr>
              <a:t>ln</a:t>
            </a:r>
            <a:r>
              <a:rPr lang="en-US" altLang="zh-CN" sz="2200" b="1" kern="0" dirty="0" smtClean="0">
                <a:cs typeface="Times New Roman" pitchFamily="18" charset="0"/>
              </a:rPr>
              <a:t> N.</a:t>
            </a:r>
            <a:endParaRPr lang="en-US" altLang="zh-CN" sz="2800" b="1" kern="0" dirty="0" smtClean="0">
              <a:solidFill>
                <a:srgbClr val="3333FF"/>
              </a:solidFill>
              <a:ea typeface="黑体"/>
              <a:cs typeface="Times New Roman" pitchFamily="18" charset="0"/>
            </a:endParaRPr>
          </a:p>
        </p:txBody>
      </p:sp>
      <p:sp>
        <p:nvSpPr>
          <p:cNvPr id="5" name="TextBox 4"/>
          <p:cNvSpPr txBox="1"/>
          <p:nvPr/>
        </p:nvSpPr>
        <p:spPr>
          <a:xfrm>
            <a:off x="5004048" y="4469050"/>
            <a:ext cx="1785950" cy="400110"/>
          </a:xfrm>
          <a:prstGeom prst="rect">
            <a:avLst/>
          </a:prstGeom>
          <a:noFill/>
        </p:spPr>
        <p:txBody>
          <a:bodyPr wrap="square" rtlCol="0">
            <a:spAutoFit/>
          </a:bodyPr>
          <a:lstStyle/>
          <a:p>
            <a:r>
              <a:rPr lang="en-US" b="1" dirty="0">
                <a:solidFill>
                  <a:srgbClr val="FF3300"/>
                </a:solidFill>
              </a:rPr>
              <a:t>O</a:t>
            </a:r>
            <a:r>
              <a:rPr lang="en-US" b="1" dirty="0" smtClean="0">
                <a:solidFill>
                  <a:srgbClr val="FF3300"/>
                </a:solidFill>
              </a:rPr>
              <a:t> ((log(</a:t>
            </a:r>
            <a:r>
              <a:rPr lang="en-US" b="1" i="1" dirty="0" smtClean="0">
                <a:solidFill>
                  <a:srgbClr val="FF3300"/>
                </a:solidFill>
              </a:rPr>
              <a:t>n</a:t>
            </a:r>
            <a:r>
              <a:rPr lang="en-US" b="1" dirty="0" smtClean="0">
                <a:solidFill>
                  <a:srgbClr val="FF3300"/>
                </a:solidFill>
              </a:rPr>
              <a:t>)</a:t>
            </a:r>
            <a:r>
              <a:rPr lang="en-US" b="1" dirty="0">
                <a:solidFill>
                  <a:srgbClr val="FF3300"/>
                </a:solidFill>
              </a:rPr>
              <a:t>)</a:t>
            </a:r>
            <a:r>
              <a:rPr lang="en-US" b="1" baseline="30000" dirty="0" smtClean="0">
                <a:solidFill>
                  <a:srgbClr val="FF3300"/>
                </a:solidFill>
              </a:rPr>
              <a:t> 3</a:t>
            </a:r>
            <a:r>
              <a:rPr lang="en-US" b="1" dirty="0" smtClean="0">
                <a:solidFill>
                  <a:srgbClr val="FF3300"/>
                </a:solidFill>
              </a:rPr>
              <a:t>)</a:t>
            </a:r>
          </a:p>
        </p:txBody>
      </p:sp>
      <p:sp>
        <p:nvSpPr>
          <p:cNvPr id="6" name="TextBox 5"/>
          <p:cNvSpPr txBox="1"/>
          <p:nvPr/>
        </p:nvSpPr>
        <p:spPr>
          <a:xfrm>
            <a:off x="5004048" y="4973106"/>
            <a:ext cx="1785950" cy="400110"/>
          </a:xfrm>
          <a:prstGeom prst="rect">
            <a:avLst/>
          </a:prstGeom>
          <a:noFill/>
        </p:spPr>
        <p:txBody>
          <a:bodyPr wrap="square" rtlCol="0">
            <a:spAutoFit/>
          </a:bodyPr>
          <a:lstStyle/>
          <a:p>
            <a:r>
              <a:rPr lang="en-US" b="1" dirty="0">
                <a:solidFill>
                  <a:srgbClr val="FF3300"/>
                </a:solidFill>
              </a:rPr>
              <a:t>O</a:t>
            </a:r>
            <a:r>
              <a:rPr lang="en-US" b="1" dirty="0" smtClean="0">
                <a:solidFill>
                  <a:srgbClr val="FF3300"/>
                </a:solidFill>
              </a:rPr>
              <a:t> ((log(</a:t>
            </a:r>
            <a:r>
              <a:rPr lang="en-US" b="1" i="1" dirty="0" smtClean="0">
                <a:solidFill>
                  <a:srgbClr val="FF3300"/>
                </a:solidFill>
              </a:rPr>
              <a:t>n</a:t>
            </a:r>
            <a:r>
              <a:rPr lang="en-US" b="1" dirty="0" smtClean="0">
                <a:solidFill>
                  <a:srgbClr val="FF3300"/>
                </a:solidFill>
              </a:rPr>
              <a:t>)</a:t>
            </a:r>
            <a:r>
              <a:rPr lang="en-US" b="1" dirty="0">
                <a:solidFill>
                  <a:srgbClr val="FF3300"/>
                </a:solidFill>
              </a:rPr>
              <a:t>)</a:t>
            </a:r>
            <a:r>
              <a:rPr lang="en-US" b="1" baseline="30000" dirty="0" smtClean="0">
                <a:solidFill>
                  <a:srgbClr val="FF3300"/>
                </a:solidFill>
              </a:rPr>
              <a:t> 3</a:t>
            </a:r>
            <a:r>
              <a:rPr lang="en-US" b="1" dirty="0" smtClean="0">
                <a:solidFill>
                  <a:srgbClr val="FF3300"/>
                </a:solidFill>
              </a:rPr>
              <a:t>)</a:t>
            </a:r>
          </a:p>
        </p:txBody>
      </p:sp>
    </p:spTree>
    <p:extLst>
      <p:ext uri="{BB962C8B-B14F-4D97-AF65-F5344CB8AC3E}">
        <p14:creationId xmlns:p14="http://schemas.microsoft.com/office/powerpoint/2010/main" val="2148496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2">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xEl>
                                              <p:pRg st="8" end="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Rot="1" noChangeArrowheads="1"/>
          </p:cNvSpPr>
          <p:nvPr>
            <p:ph type="title" idx="4294967295"/>
          </p:nvPr>
        </p:nvSpPr>
        <p:spPr>
          <a:xfrm>
            <a:off x="395536" y="404664"/>
            <a:ext cx="8640960" cy="825500"/>
          </a:xfrm>
        </p:spPr>
        <p:txBody>
          <a:bodyPr>
            <a:normAutofit fontScale="90000"/>
          </a:bodyPr>
          <a:lstStyle/>
          <a:p>
            <a:pPr eaLnBrk="1" hangingPunct="1"/>
            <a:r>
              <a:rPr lang="en-US" altLang="zh-CN" sz="3600" b="1" dirty="0" smtClean="0">
                <a:ea typeface="黑体" pitchFamily="49" charset="-122"/>
              </a:rPr>
              <a:t>Primality </a:t>
            </a:r>
            <a:r>
              <a:rPr lang="en-US" altLang="zh-CN" sz="3600" dirty="0" smtClean="0">
                <a:ea typeface="黑体" pitchFamily="49" charset="-122"/>
              </a:rPr>
              <a:t>Testing </a:t>
            </a:r>
            <a:r>
              <a:rPr lang="en-US" altLang="zh-CN" sz="3600" dirty="0">
                <a:ea typeface="黑体" pitchFamily="49" charset="-122"/>
              </a:rPr>
              <a:t>- </a:t>
            </a:r>
            <a:r>
              <a:rPr lang="en-US" altLang="zh-CN" sz="3600" kern="0" dirty="0">
                <a:solidFill>
                  <a:srgbClr val="3333FF"/>
                </a:solidFill>
                <a:cs typeface="Times New Roman" pitchFamily="18" charset="0"/>
              </a:rPr>
              <a:t>Monte Carlo </a:t>
            </a:r>
            <a:r>
              <a:rPr lang="en-US" altLang="zh-CN" sz="3600" kern="0" dirty="0" smtClean="0">
                <a:solidFill>
                  <a:srgbClr val="3333FF"/>
                </a:solidFill>
                <a:cs typeface="Times New Roman" pitchFamily="18" charset="0"/>
              </a:rPr>
              <a:t>algorithms</a:t>
            </a:r>
            <a:endParaRPr lang="zh-CN" altLang="en-US" sz="3600" b="1" dirty="0" smtClean="0">
              <a:ea typeface="黑体" pitchFamily="49" charset="-122"/>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35</a:t>
            </a:fld>
            <a:endParaRPr lang="en-US" altLang="zh-CN" smtClean="0"/>
          </a:p>
        </p:txBody>
      </p:sp>
      <p:sp>
        <p:nvSpPr>
          <p:cNvPr id="12" name="Rectangle 5"/>
          <p:cNvSpPr txBox="1">
            <a:spLocks noRot="1" noChangeArrowheads="1"/>
          </p:cNvSpPr>
          <p:nvPr/>
        </p:nvSpPr>
        <p:spPr bwMode="auto">
          <a:xfrm>
            <a:off x="179512" y="1268760"/>
            <a:ext cx="8501062"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itchFamily="2" charset="2"/>
              <a:buChar char="v"/>
              <a:tabLst/>
              <a:defRPr/>
            </a:pPr>
            <a:r>
              <a:rPr lang="en-US" altLang="zh-CN" sz="2400" b="1" u="sng" kern="0" dirty="0" smtClean="0">
                <a:solidFill>
                  <a:srgbClr val="3333FF"/>
                </a:solidFill>
                <a:ea typeface="+mn-ea"/>
                <a:cs typeface="Times New Roman" pitchFamily="18" charset="0"/>
              </a:rPr>
              <a:t>Decision Problem: </a:t>
            </a:r>
            <a:r>
              <a:rPr lang="en-US" altLang="zh-CN" sz="2200" b="1" kern="0" dirty="0" smtClean="0">
                <a:solidFill>
                  <a:schemeClr val="tx1"/>
                </a:solidFill>
                <a:ea typeface="+mn-ea"/>
                <a:cs typeface="Times New Roman" pitchFamily="18" charset="0"/>
              </a:rPr>
              <a:t>a question is to be answered “Yes” or “No”</a:t>
            </a:r>
          </a:p>
        </p:txBody>
      </p:sp>
      <p:sp>
        <p:nvSpPr>
          <p:cNvPr id="17" name="Rectangle 5"/>
          <p:cNvSpPr txBox="1">
            <a:spLocks noRot="1" noChangeArrowheads="1"/>
          </p:cNvSpPr>
          <p:nvPr/>
        </p:nvSpPr>
        <p:spPr bwMode="auto">
          <a:xfrm>
            <a:off x="139994" y="1772816"/>
            <a:ext cx="868047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3333FF"/>
                </a:solidFill>
                <a:ea typeface="+mn-ea"/>
                <a:cs typeface="Times New Roman" pitchFamily="18" charset="0"/>
              </a:rPr>
              <a:t>A (randomized) Monte Carlo algorithm: </a:t>
            </a:r>
          </a:p>
          <a:p>
            <a:pPr marL="800100" lvl="1"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FF3300"/>
                </a:solidFill>
                <a:ea typeface="+mn-ea"/>
                <a:cs typeface="Times New Roman" pitchFamily="18" charset="0"/>
              </a:rPr>
              <a:t>always gives an answer, but the answer may be incorrect</a:t>
            </a:r>
            <a:endParaRPr lang="en-US" altLang="zh-CN" sz="2400" b="1" kern="0" dirty="0">
              <a:solidFill>
                <a:srgbClr val="FF3300"/>
              </a:solidFill>
              <a:ea typeface="+mn-ea"/>
              <a:cs typeface="Times New Roman" pitchFamily="18" charset="0"/>
            </a:endParaRPr>
          </a:p>
          <a:p>
            <a:pPr marL="800100" lvl="1"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FF3300"/>
                </a:solidFill>
                <a:ea typeface="+mn-ea"/>
                <a:cs typeface="Times New Roman" pitchFamily="18" charset="0"/>
              </a:rPr>
              <a:t>different from the </a:t>
            </a:r>
            <a:r>
              <a:rPr lang="en-US" altLang="zh-CN" sz="2400" b="1" kern="0" dirty="0" smtClean="0">
                <a:solidFill>
                  <a:srgbClr val="3333FF"/>
                </a:solidFill>
                <a:ea typeface="+mn-ea"/>
                <a:cs typeface="Times New Roman" pitchFamily="18" charset="0"/>
              </a:rPr>
              <a:t>Las Vegas algorithm</a:t>
            </a:r>
          </a:p>
          <a:p>
            <a:pPr marL="800100" lvl="1"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3333FF"/>
                </a:solidFill>
                <a:ea typeface="+mn-ea"/>
                <a:cs typeface="Times New Roman" pitchFamily="18" charset="0"/>
              </a:rPr>
              <a:t>yes-biased MC-</a:t>
            </a:r>
            <a:r>
              <a:rPr lang="en-US" altLang="zh-CN" sz="2400" b="1" kern="0" dirty="0" err="1" smtClean="0">
                <a:solidFill>
                  <a:srgbClr val="3333FF"/>
                </a:solidFill>
                <a:ea typeface="+mn-ea"/>
                <a:cs typeface="Times New Roman" pitchFamily="18" charset="0"/>
              </a:rPr>
              <a:t>Alg</a:t>
            </a:r>
            <a:endParaRPr lang="en-US" altLang="zh-CN" sz="2400" b="1" kern="0" dirty="0" smtClean="0">
              <a:solidFill>
                <a:srgbClr val="3333FF"/>
              </a:solidFill>
              <a:ea typeface="+mn-ea"/>
              <a:cs typeface="Times New Roman" pitchFamily="18" charset="0"/>
            </a:endParaRPr>
          </a:p>
          <a:p>
            <a:pPr marL="800100" lvl="1"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3333FF"/>
                </a:solidFill>
                <a:ea typeface="+mn-ea"/>
                <a:cs typeface="Times New Roman" pitchFamily="18" charset="0"/>
              </a:rPr>
              <a:t>no-biased MC-</a:t>
            </a:r>
            <a:r>
              <a:rPr lang="en-US" altLang="zh-CN" sz="2400" b="1" kern="0" dirty="0" err="1" smtClean="0">
                <a:solidFill>
                  <a:srgbClr val="3333FF"/>
                </a:solidFill>
                <a:ea typeface="+mn-ea"/>
                <a:cs typeface="Times New Roman" pitchFamily="18" charset="0"/>
              </a:rPr>
              <a:t>Alg</a:t>
            </a:r>
            <a:endParaRPr lang="en-US" altLang="zh-CN" sz="2400" b="1" kern="0" dirty="0" smtClean="0">
              <a:solidFill>
                <a:srgbClr val="3333FF"/>
              </a:solidFill>
              <a:ea typeface="+mn-ea"/>
              <a:cs typeface="Times New Roman" pitchFamily="18" charset="0"/>
            </a:endParaRPr>
          </a:p>
        </p:txBody>
      </p:sp>
      <p:pic>
        <p:nvPicPr>
          <p:cNvPr id="38914" name="Picture 2"/>
          <p:cNvPicPr>
            <a:picLocks noChangeAspect="1" noChangeArrowheads="1"/>
          </p:cNvPicPr>
          <p:nvPr/>
        </p:nvPicPr>
        <p:blipFill>
          <a:blip r:embed="rId3" cstate="print"/>
          <a:srcRect/>
          <a:stretch>
            <a:fillRect/>
          </a:stretch>
        </p:blipFill>
        <p:spPr bwMode="auto">
          <a:xfrm>
            <a:off x="755576" y="4347170"/>
            <a:ext cx="7924998" cy="2221156"/>
          </a:xfrm>
          <a:prstGeom prst="rect">
            <a:avLst/>
          </a:prstGeom>
          <a:noFill/>
          <a:ln w="19050">
            <a:solidFill>
              <a:srgbClr val="3333FF"/>
            </a:solidFill>
            <a:miter lim="800000"/>
            <a:headEnd/>
            <a:tailEnd/>
          </a:ln>
        </p:spPr>
      </p:pic>
      <p:cxnSp>
        <p:nvCxnSpPr>
          <p:cNvPr id="16" name="直接连接符 15"/>
          <p:cNvCxnSpPr/>
          <p:nvPr/>
        </p:nvCxnSpPr>
        <p:spPr bwMode="auto">
          <a:xfrm>
            <a:off x="2555776" y="4581128"/>
            <a:ext cx="3744416"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cxnSp>
        <p:nvCxnSpPr>
          <p:cNvPr id="25" name="直接连接符 24"/>
          <p:cNvCxnSpPr/>
          <p:nvPr/>
        </p:nvCxnSpPr>
        <p:spPr bwMode="auto">
          <a:xfrm>
            <a:off x="4283968" y="5157192"/>
            <a:ext cx="3024336"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cxnSp>
        <p:nvCxnSpPr>
          <p:cNvPr id="27" name="直接连接符 26"/>
          <p:cNvCxnSpPr/>
          <p:nvPr/>
        </p:nvCxnSpPr>
        <p:spPr bwMode="auto">
          <a:xfrm>
            <a:off x="8104510" y="5458949"/>
            <a:ext cx="576064"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cxnSp>
        <p:nvCxnSpPr>
          <p:cNvPr id="31" name="直接连接符 30"/>
          <p:cNvCxnSpPr/>
          <p:nvPr/>
        </p:nvCxnSpPr>
        <p:spPr bwMode="auto">
          <a:xfrm>
            <a:off x="755576" y="5733256"/>
            <a:ext cx="1008112"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Tree>
    <p:extLst>
      <p:ext uri="{BB962C8B-B14F-4D97-AF65-F5344CB8AC3E}">
        <p14:creationId xmlns:p14="http://schemas.microsoft.com/office/powerpoint/2010/main" val="3082526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noChangeArrowheads="1"/>
          </p:cNvPicPr>
          <p:nvPr/>
        </p:nvPicPr>
        <p:blipFill>
          <a:blip r:embed="rId3" cstate="print"/>
          <a:srcRect/>
          <a:stretch>
            <a:fillRect/>
          </a:stretch>
        </p:blipFill>
        <p:spPr bwMode="auto">
          <a:xfrm>
            <a:off x="5004048" y="3429000"/>
            <a:ext cx="3752850" cy="2876550"/>
          </a:xfrm>
          <a:prstGeom prst="rect">
            <a:avLst/>
          </a:prstGeom>
          <a:noFill/>
          <a:ln w="28575">
            <a:solidFill>
              <a:srgbClr val="3333FF"/>
            </a:solidFill>
            <a:miter lim="800000"/>
            <a:headEnd/>
            <a:tailEnd/>
          </a:ln>
        </p:spPr>
      </p:pic>
      <p:pic>
        <p:nvPicPr>
          <p:cNvPr id="39939" name="Picture 3"/>
          <p:cNvPicPr>
            <a:picLocks noChangeAspect="1" noChangeArrowheads="1"/>
          </p:cNvPicPr>
          <p:nvPr/>
        </p:nvPicPr>
        <p:blipFill>
          <a:blip r:embed="rId4" cstate="print"/>
          <a:srcRect/>
          <a:stretch>
            <a:fillRect/>
          </a:stretch>
        </p:blipFill>
        <p:spPr bwMode="auto">
          <a:xfrm>
            <a:off x="251520" y="3645024"/>
            <a:ext cx="4562475" cy="2447925"/>
          </a:xfrm>
          <a:prstGeom prst="rect">
            <a:avLst/>
          </a:prstGeom>
          <a:noFill/>
          <a:ln w="9525">
            <a:solidFill>
              <a:srgbClr val="00FF00"/>
            </a:solidFill>
            <a:prstDash val="sysDash"/>
            <a:miter lim="800000"/>
            <a:headEnd/>
            <a:tailEnd/>
          </a:ln>
        </p:spPr>
      </p:pic>
      <p:pic>
        <p:nvPicPr>
          <p:cNvPr id="39938" name="Picture 2"/>
          <p:cNvPicPr>
            <a:picLocks noChangeAspect="1" noChangeArrowheads="1"/>
          </p:cNvPicPr>
          <p:nvPr/>
        </p:nvPicPr>
        <p:blipFill>
          <a:blip r:embed="rId5" cstate="print"/>
          <a:srcRect/>
          <a:stretch>
            <a:fillRect/>
          </a:stretch>
        </p:blipFill>
        <p:spPr bwMode="auto">
          <a:xfrm>
            <a:off x="1115616" y="2348880"/>
            <a:ext cx="3286125" cy="933450"/>
          </a:xfrm>
          <a:prstGeom prst="rect">
            <a:avLst/>
          </a:prstGeom>
          <a:noFill/>
          <a:ln w="9525">
            <a:solidFill>
              <a:srgbClr val="3333FF"/>
            </a:solidFill>
            <a:miter lim="800000"/>
            <a:headEnd/>
            <a:tailEnd/>
          </a:ln>
        </p:spPr>
      </p:pic>
      <p:sp>
        <p:nvSpPr>
          <p:cNvPr id="25602" name="Rectangle 4"/>
          <p:cNvSpPr>
            <a:spLocks noGrp="1" noRot="1" noChangeArrowheads="1"/>
          </p:cNvSpPr>
          <p:nvPr>
            <p:ph type="title" idx="4294967295"/>
          </p:nvPr>
        </p:nvSpPr>
        <p:spPr>
          <a:xfrm>
            <a:off x="144016" y="260648"/>
            <a:ext cx="8748464" cy="825500"/>
          </a:xfrm>
        </p:spPr>
        <p:txBody>
          <a:bodyPr>
            <a:normAutofit/>
          </a:bodyPr>
          <a:lstStyle/>
          <a:p>
            <a:pPr lvl="0" eaLnBrk="1" hangingPunct="1"/>
            <a:r>
              <a:rPr lang="en-US" altLang="zh-CN" sz="3600" b="1" dirty="0" smtClean="0">
                <a:ea typeface="黑体" pitchFamily="49" charset="-122"/>
              </a:rPr>
              <a:t>Primality </a:t>
            </a:r>
            <a:r>
              <a:rPr lang="en-US" altLang="zh-CN" sz="3600" dirty="0" smtClean="0">
                <a:ea typeface="黑体" pitchFamily="49" charset="-122"/>
              </a:rPr>
              <a:t>Testing – </a:t>
            </a:r>
            <a:r>
              <a:rPr lang="en-US" altLang="zh-CN" sz="3600" kern="0" dirty="0" smtClean="0">
                <a:solidFill>
                  <a:srgbClr val="3333FF"/>
                </a:solidFill>
                <a:cs typeface="Times New Roman" pitchFamily="18" charset="0"/>
              </a:rPr>
              <a:t>Composites </a:t>
            </a:r>
            <a:r>
              <a:rPr lang="en-US" altLang="zh-CN" sz="3600" kern="0" dirty="0" err="1" smtClean="0">
                <a:solidFill>
                  <a:srgbClr val="3333FF"/>
                </a:solidFill>
                <a:cs typeface="Times New Roman" pitchFamily="18" charset="0"/>
              </a:rPr>
              <a:t>Probl</a:t>
            </a:r>
            <a:r>
              <a:rPr lang="en-US" altLang="zh-CN" sz="3600" kern="0" dirty="0" smtClean="0">
                <a:solidFill>
                  <a:srgbClr val="3333FF"/>
                </a:solidFill>
                <a:cs typeface="Times New Roman" pitchFamily="18" charset="0"/>
              </a:rPr>
              <a:t>.</a:t>
            </a:r>
            <a:endParaRPr lang="zh-CN" altLang="en-US" sz="3600" b="1" dirty="0" smtClean="0">
              <a:ea typeface="黑体" pitchFamily="49" charset="-122"/>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36</a:t>
            </a:fld>
            <a:endParaRPr lang="en-US" altLang="zh-CN" smtClean="0"/>
          </a:p>
        </p:txBody>
      </p:sp>
      <p:sp>
        <p:nvSpPr>
          <p:cNvPr id="12" name="Rectangle 5"/>
          <p:cNvSpPr txBox="1">
            <a:spLocks noRot="1" noChangeArrowheads="1"/>
          </p:cNvSpPr>
          <p:nvPr/>
        </p:nvSpPr>
        <p:spPr bwMode="auto">
          <a:xfrm>
            <a:off x="179512" y="1268760"/>
            <a:ext cx="8501062"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itchFamily="2" charset="2"/>
              <a:buChar char="v"/>
              <a:tabLst/>
              <a:defRPr/>
            </a:pPr>
            <a:r>
              <a:rPr lang="en-US" altLang="zh-CN" sz="2400" b="1" u="sng" kern="0" dirty="0" smtClean="0">
                <a:solidFill>
                  <a:srgbClr val="3333FF"/>
                </a:solidFill>
                <a:ea typeface="+mn-ea"/>
                <a:cs typeface="Times New Roman" pitchFamily="18" charset="0"/>
              </a:rPr>
              <a:t>Decision Problem: </a:t>
            </a:r>
            <a:r>
              <a:rPr lang="en-US" altLang="zh-CN" sz="2200" b="1" kern="0" dirty="0" smtClean="0">
                <a:solidFill>
                  <a:srgbClr val="3333FF"/>
                </a:solidFill>
                <a:ea typeface="+mn-ea"/>
                <a:cs typeface="Times New Roman" pitchFamily="18" charset="0"/>
              </a:rPr>
              <a:t>a question is to be answered “Yes” or “No”</a:t>
            </a:r>
          </a:p>
        </p:txBody>
      </p:sp>
      <p:cxnSp>
        <p:nvCxnSpPr>
          <p:cNvPr id="15" name="直接连接符 14"/>
          <p:cNvCxnSpPr/>
          <p:nvPr/>
        </p:nvCxnSpPr>
        <p:spPr bwMode="auto">
          <a:xfrm>
            <a:off x="1134988" y="2643182"/>
            <a:ext cx="2928958" cy="1588"/>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17" name="Rectangle 5"/>
          <p:cNvSpPr txBox="1">
            <a:spLocks noRot="1" noChangeArrowheads="1"/>
          </p:cNvSpPr>
          <p:nvPr/>
        </p:nvSpPr>
        <p:spPr bwMode="auto">
          <a:xfrm>
            <a:off x="139994" y="1772816"/>
            <a:ext cx="601618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lnSpc>
                <a:spcPct val="120000"/>
              </a:lnSpc>
              <a:spcBef>
                <a:spcPct val="20000"/>
              </a:spcBef>
              <a:buClr>
                <a:schemeClr val="hlink"/>
              </a:buClr>
              <a:buSzPct val="70000"/>
              <a:buFont typeface="Wingdings" panose="05000000000000000000" pitchFamily="2" charset="2"/>
              <a:buChar char="u"/>
            </a:pPr>
            <a:r>
              <a:rPr lang="en-US" altLang="zh-CN" sz="2400" b="1" kern="0" dirty="0" smtClean="0">
                <a:solidFill>
                  <a:srgbClr val="3333FF"/>
                </a:solidFill>
                <a:ea typeface="+mn-ea"/>
                <a:cs typeface="Times New Roman" pitchFamily="18" charset="0"/>
              </a:rPr>
              <a:t>A decision problem of </a:t>
            </a:r>
            <a:r>
              <a:rPr lang="en-US" altLang="zh-CN" sz="2400" b="1" u="sng" kern="0" dirty="0" smtClean="0">
                <a:solidFill>
                  <a:srgbClr val="FF0000"/>
                </a:solidFill>
                <a:ea typeface="+mn-ea"/>
                <a:cs typeface="Times New Roman" pitchFamily="18" charset="0"/>
              </a:rPr>
              <a:t>Composites</a:t>
            </a:r>
            <a:r>
              <a:rPr lang="en-US" altLang="zh-CN" sz="2400" b="1" kern="0" dirty="0" smtClean="0">
                <a:solidFill>
                  <a:srgbClr val="3333FF"/>
                </a:solidFill>
                <a:ea typeface="+mn-ea"/>
                <a:cs typeface="Times New Roman" pitchFamily="18" charset="0"/>
              </a:rPr>
              <a:t>:</a:t>
            </a:r>
          </a:p>
        </p:txBody>
      </p:sp>
      <p:sp>
        <p:nvSpPr>
          <p:cNvPr id="21" name="TextBox 20"/>
          <p:cNvSpPr txBox="1"/>
          <p:nvPr/>
        </p:nvSpPr>
        <p:spPr>
          <a:xfrm>
            <a:off x="1187624" y="4365104"/>
            <a:ext cx="3600399" cy="369332"/>
          </a:xfrm>
          <a:prstGeom prst="rect">
            <a:avLst/>
          </a:prstGeom>
          <a:solidFill>
            <a:srgbClr val="00B050"/>
          </a:solidFill>
        </p:spPr>
        <p:txBody>
          <a:bodyPr wrap="square" rtlCol="0">
            <a:spAutoFit/>
          </a:bodyPr>
          <a:lstStyle/>
          <a:p>
            <a:r>
              <a:rPr lang="en-US" sz="1800" b="1" dirty="0" smtClean="0">
                <a:solidFill>
                  <a:schemeClr val="bg1"/>
                </a:solidFill>
              </a:rPr>
              <a:t>Legendre symbol </a:t>
            </a:r>
            <a:r>
              <a:rPr lang="en-US" sz="1800" b="1" dirty="0">
                <a:solidFill>
                  <a:schemeClr val="bg1"/>
                </a:solidFill>
              </a:rPr>
              <a:t> </a:t>
            </a:r>
            <a:r>
              <a:rPr lang="en-US" sz="1800" b="1" dirty="0" smtClean="0">
                <a:solidFill>
                  <a:schemeClr val="bg1"/>
                </a:solidFill>
              </a:rPr>
              <a:t>in Definition 6.3 </a:t>
            </a:r>
            <a:endParaRPr lang="en-US" sz="1800" b="1" dirty="0">
              <a:solidFill>
                <a:schemeClr val="bg1"/>
              </a:solidFill>
            </a:endParaRPr>
          </a:p>
        </p:txBody>
      </p:sp>
      <p:cxnSp>
        <p:nvCxnSpPr>
          <p:cNvPr id="23" name="直接连接符 22"/>
          <p:cNvCxnSpPr/>
          <p:nvPr/>
        </p:nvCxnSpPr>
        <p:spPr bwMode="auto">
          <a:xfrm>
            <a:off x="5107976" y="3645024"/>
            <a:ext cx="3136432" cy="0"/>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24" name="TextBox 23"/>
          <p:cNvSpPr txBox="1"/>
          <p:nvPr/>
        </p:nvSpPr>
        <p:spPr>
          <a:xfrm>
            <a:off x="7596336" y="4757082"/>
            <a:ext cx="1785950" cy="400110"/>
          </a:xfrm>
          <a:prstGeom prst="rect">
            <a:avLst/>
          </a:prstGeom>
          <a:noFill/>
        </p:spPr>
        <p:txBody>
          <a:bodyPr wrap="square" rtlCol="0">
            <a:spAutoFit/>
          </a:bodyPr>
          <a:lstStyle/>
          <a:p>
            <a:r>
              <a:rPr lang="en-US" b="1" dirty="0">
                <a:solidFill>
                  <a:srgbClr val="FF3300"/>
                </a:solidFill>
              </a:rPr>
              <a:t>O</a:t>
            </a:r>
            <a:r>
              <a:rPr lang="en-US" b="1" dirty="0" smtClean="0">
                <a:solidFill>
                  <a:srgbClr val="FF3300"/>
                </a:solidFill>
              </a:rPr>
              <a:t> ((log(</a:t>
            </a:r>
            <a:r>
              <a:rPr lang="en-US" b="1" i="1" dirty="0" smtClean="0">
                <a:solidFill>
                  <a:srgbClr val="FF3300"/>
                </a:solidFill>
              </a:rPr>
              <a:t>n</a:t>
            </a:r>
            <a:r>
              <a:rPr lang="en-US" b="1" dirty="0" smtClean="0">
                <a:solidFill>
                  <a:srgbClr val="FF3300"/>
                </a:solidFill>
              </a:rPr>
              <a:t>)</a:t>
            </a:r>
            <a:r>
              <a:rPr lang="en-US" b="1" dirty="0">
                <a:solidFill>
                  <a:srgbClr val="FF3300"/>
                </a:solidFill>
              </a:rPr>
              <a:t>)</a:t>
            </a:r>
            <a:r>
              <a:rPr lang="en-US" b="1" baseline="30000" dirty="0" smtClean="0">
                <a:solidFill>
                  <a:srgbClr val="FF3300"/>
                </a:solidFill>
              </a:rPr>
              <a:t> 3</a:t>
            </a:r>
            <a:r>
              <a:rPr lang="en-US" b="1" dirty="0" smtClean="0">
                <a:solidFill>
                  <a:srgbClr val="FF3300"/>
                </a:solidFill>
              </a:rPr>
              <a:t>)</a:t>
            </a:r>
          </a:p>
        </p:txBody>
      </p:sp>
      <p:cxnSp>
        <p:nvCxnSpPr>
          <p:cNvPr id="20" name="直接连接符 19"/>
          <p:cNvCxnSpPr/>
          <p:nvPr/>
        </p:nvCxnSpPr>
        <p:spPr bwMode="auto">
          <a:xfrm>
            <a:off x="251520" y="3933930"/>
            <a:ext cx="4000528" cy="1588"/>
          </a:xfrm>
          <a:prstGeom prst="line">
            <a:avLst/>
          </a:prstGeom>
          <a:solidFill>
            <a:schemeClr val="accent1"/>
          </a:solidFill>
          <a:ln w="19050" cap="flat" cmpd="sng" algn="ctr">
            <a:solidFill>
              <a:srgbClr val="FF3300"/>
            </a:solidFill>
            <a:prstDash val="solid"/>
            <a:round/>
            <a:headEnd type="none" w="med" len="med"/>
            <a:tailEnd type="none" w="med" len="med"/>
          </a:ln>
          <a:effectLst/>
        </p:spPr>
      </p:cxnSp>
      <p:sp>
        <p:nvSpPr>
          <p:cNvPr id="14" name="TextBox 13"/>
          <p:cNvSpPr txBox="1"/>
          <p:nvPr/>
        </p:nvSpPr>
        <p:spPr>
          <a:xfrm>
            <a:off x="5004048" y="2636912"/>
            <a:ext cx="3756426" cy="707886"/>
          </a:xfrm>
          <a:prstGeom prst="rect">
            <a:avLst/>
          </a:prstGeom>
          <a:noFill/>
        </p:spPr>
        <p:txBody>
          <a:bodyPr wrap="square" rtlCol="0">
            <a:spAutoFit/>
          </a:bodyPr>
          <a:lstStyle/>
          <a:p>
            <a:r>
              <a:rPr lang="en-US" b="1" dirty="0" smtClean="0">
                <a:solidFill>
                  <a:srgbClr val="FF3300"/>
                </a:solidFill>
              </a:rPr>
              <a:t>A yes-biased Monte Carlo  Alg. with error prob. (at most) ¼.</a:t>
            </a:r>
          </a:p>
        </p:txBody>
      </p:sp>
    </p:spTree>
    <p:extLst>
      <p:ext uri="{BB962C8B-B14F-4D97-AF65-F5344CB8AC3E}">
        <p14:creationId xmlns:p14="http://schemas.microsoft.com/office/powerpoint/2010/main" val="3082526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
                                        <p:tgtEl>
                                          <p:spTgt spid="20"/>
                                        </p:tgtEl>
                                      </p:cBhvr>
                                    </p:animEffect>
                                  </p:childTnLst>
                                </p:cTn>
                              </p:par>
                            </p:childTnLst>
                          </p:cTn>
                        </p:par>
                        <p:par>
                          <p:cTn id="15" fill="hold">
                            <p:stCondLst>
                              <p:cond delay="10"/>
                            </p:stCondLst>
                            <p:childTnLst>
                              <p:par>
                                <p:cTn id="16" presetID="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94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
          <p:cNvSpPr txBox="1">
            <a:spLocks noRot="1" noChangeArrowheads="1"/>
          </p:cNvSpPr>
          <p:nvPr/>
        </p:nvSpPr>
        <p:spPr bwMode="auto">
          <a:xfrm>
            <a:off x="285698" y="4941168"/>
            <a:ext cx="8460432" cy="1152128"/>
          </a:xfrm>
          <a:prstGeom prst="rect">
            <a:avLst/>
          </a:prstGeom>
          <a:noFill/>
          <a:ln w="9525">
            <a:noFill/>
            <a:miter lim="800000"/>
            <a:headEnd/>
            <a:tailEnd/>
          </a:ln>
        </p:spPr>
        <p:txBody>
          <a:bodyPr/>
          <a:lstStyle/>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Encryption rule:</a:t>
            </a:r>
            <a:r>
              <a:rPr lang="en-US" altLang="zh-CN" sz="2200" b="1" dirty="0" smtClean="0">
                <a:solidFill>
                  <a:srgbClr val="3333FF"/>
                </a:solidFill>
                <a:cs typeface="Times New Roman" pitchFamily="18" charset="0"/>
              </a:rPr>
              <a:t> </a:t>
            </a:r>
            <a:r>
              <a:rPr lang="en-US" altLang="zh-CN" sz="2200" b="1" i="1" dirty="0" err="1" smtClean="0">
                <a:solidFill>
                  <a:srgbClr val="3333FF"/>
                </a:solidFill>
                <a:cs typeface="Times New Roman" pitchFamily="18" charset="0"/>
              </a:rPr>
              <a:t>e</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m</a:t>
            </a:r>
            <a:r>
              <a:rPr lang="en-US" altLang="zh-CN" sz="2200" b="1" dirty="0" smtClean="0">
                <a:solidFill>
                  <a:srgbClr val="3333FF"/>
                </a:solidFill>
                <a:cs typeface="Times New Roman" pitchFamily="18" charset="0"/>
              </a:rPr>
              <a:t>) = </a:t>
            </a:r>
            <a:r>
              <a:rPr lang="en-US" altLang="zh-CN" sz="2200" b="1" i="1" dirty="0" err="1" smtClean="0">
                <a:solidFill>
                  <a:srgbClr val="3333FF"/>
                </a:solidFill>
                <a:cs typeface="Times New Roman" pitchFamily="18" charset="0"/>
              </a:rPr>
              <a:t>m</a:t>
            </a:r>
            <a:r>
              <a:rPr lang="en-US" altLang="zh-CN" sz="2200" b="1" i="1" baseline="30000" dirty="0" err="1" smtClean="0">
                <a:solidFill>
                  <a:srgbClr val="3333FF"/>
                </a:solidFill>
                <a:cs typeface="Times New Roman" pitchFamily="18" charset="0"/>
              </a:rPr>
              <a:t>b</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p>
          <a:p>
            <a:pPr marL="533400" lvl="1" indent="-355600" eaLnBrk="1" hangingPunct="1">
              <a:lnSpc>
                <a:spcPct val="13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Decryption rule: </a:t>
            </a:r>
            <a:r>
              <a:rPr lang="en-US" altLang="zh-CN" sz="2200" b="1" i="1" dirty="0" err="1" smtClean="0">
                <a:solidFill>
                  <a:srgbClr val="3333FF"/>
                </a:solidFill>
                <a:cs typeface="Times New Roman" pitchFamily="18" charset="0"/>
              </a:rPr>
              <a:t>d</a:t>
            </a:r>
            <a:r>
              <a:rPr lang="en-US" altLang="zh-CN" sz="2200" b="1" i="1" baseline="-25000" dirty="0" err="1" smtClean="0">
                <a:solidFill>
                  <a:srgbClr val="3333FF"/>
                </a:solidFill>
                <a:cs typeface="Times New Roman" pitchFamily="18" charset="0"/>
              </a:rPr>
              <a:t>K</a:t>
            </a:r>
            <a:r>
              <a:rPr lang="en-US" altLang="zh-CN" sz="2200" b="1" dirty="0" smtClean="0">
                <a:solidFill>
                  <a:srgbClr val="3333FF"/>
                </a:solidFill>
                <a:cs typeface="Times New Roman" pitchFamily="18" charset="0"/>
              </a:rPr>
              <a:t>(</a:t>
            </a:r>
            <a:r>
              <a:rPr lang="en-US" altLang="zh-CN" sz="2200" b="1" i="1" dirty="0" smtClean="0">
                <a:solidFill>
                  <a:srgbClr val="3333FF"/>
                </a:solidFill>
                <a:cs typeface="Times New Roman" pitchFamily="18" charset="0"/>
              </a:rPr>
              <a:t>c</a:t>
            </a:r>
            <a:r>
              <a:rPr lang="en-US" altLang="zh-CN" sz="2200" b="1" dirty="0" smtClean="0">
                <a:solidFill>
                  <a:srgbClr val="3333FF"/>
                </a:solidFill>
                <a:cs typeface="Times New Roman" pitchFamily="18" charset="0"/>
              </a:rPr>
              <a:t>) = </a:t>
            </a:r>
            <a:r>
              <a:rPr lang="en-US" altLang="zh-CN" sz="2200" b="1" i="1" dirty="0" smtClean="0">
                <a:solidFill>
                  <a:srgbClr val="3333FF"/>
                </a:solidFill>
                <a:cs typeface="Times New Roman" pitchFamily="18" charset="0"/>
              </a:rPr>
              <a:t>c</a:t>
            </a:r>
            <a:r>
              <a:rPr lang="en-US" altLang="zh-CN" sz="2200" b="1" i="1" baseline="30000" dirty="0" smtClean="0">
                <a:solidFill>
                  <a:srgbClr val="3333FF"/>
                </a:solidFill>
                <a:cs typeface="Times New Roman" pitchFamily="18" charset="0"/>
              </a:rPr>
              <a:t>a</a:t>
            </a:r>
            <a:r>
              <a:rPr lang="en-US" altLang="zh-CN" sz="2200" b="1" dirty="0" smtClean="0">
                <a:solidFill>
                  <a:srgbClr val="3333FF"/>
                </a:solidFill>
                <a:cs typeface="Times New Roman" pitchFamily="18" charset="0"/>
              </a:rPr>
              <a:t> mod </a:t>
            </a:r>
            <a:r>
              <a:rPr lang="en-US" altLang="zh-CN" sz="2200" b="1" i="1" dirty="0" smtClean="0">
                <a:solidFill>
                  <a:srgbClr val="3333FF"/>
                </a:solidFill>
                <a:cs typeface="Times New Roman" pitchFamily="18" charset="0"/>
              </a:rPr>
              <a:t>n</a:t>
            </a:r>
            <a:endParaRPr lang="en-US" altLang="zh-CN" sz="2200" b="1" kern="0" dirty="0" smtClean="0">
              <a:solidFill>
                <a:srgbClr val="3333FF"/>
              </a:solidFill>
              <a:ea typeface="MingLiU_HKSCS" pitchFamily="18" charset="-120"/>
              <a:cs typeface="Times New Roman" pitchFamily="18" charset="0"/>
            </a:endParaRPr>
          </a:p>
        </p:txBody>
      </p:sp>
      <p:sp>
        <p:nvSpPr>
          <p:cNvPr id="18" name="Rectangle 5"/>
          <p:cNvSpPr txBox="1">
            <a:spLocks noRot="1" noChangeArrowheads="1"/>
          </p:cNvSpPr>
          <p:nvPr/>
        </p:nvSpPr>
        <p:spPr bwMode="auto">
          <a:xfrm>
            <a:off x="395536" y="1988840"/>
            <a:ext cx="8712968" cy="2160240"/>
          </a:xfrm>
          <a:prstGeom prst="rect">
            <a:avLst/>
          </a:prstGeom>
          <a:noFill/>
          <a:ln w="38100">
            <a:noFill/>
            <a:miter lim="800000"/>
            <a:headEnd/>
            <a:tailEnd/>
          </a:ln>
        </p:spPr>
        <p:txBody>
          <a:bodyPr/>
          <a:lstStyle/>
          <a:p>
            <a:pPr marL="266700" lvl="1" indent="-266700" eaLnBrk="1" hangingPunct="1">
              <a:lnSpc>
                <a:spcPct val="110000"/>
              </a:lnSpc>
              <a:spcBef>
                <a:spcPct val="20000"/>
              </a:spcBef>
              <a:buClr>
                <a:srgbClr val="3399FF"/>
              </a:buClr>
              <a:buSzPct val="85000"/>
              <a:tabLst>
                <a:tab pos="266700" algn="l"/>
                <a:tab pos="533400" algn="l"/>
              </a:tabLst>
              <a:defRPr/>
            </a:pPr>
            <a:r>
              <a:rPr lang="en-US" altLang="zh-CN" sz="2400" b="1" kern="0" dirty="0" smtClean="0">
                <a:ea typeface="MingLiU_HKSCS" pitchFamily="18" charset="-120"/>
                <a:cs typeface="Times New Roman" pitchFamily="18" charset="0"/>
              </a:rPr>
              <a:t>RSA Set-up of Key Generation:</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kern="0" dirty="0" smtClean="0">
                <a:ea typeface="MingLiU_HKSCS" pitchFamily="18" charset="-120"/>
                <a:cs typeface="Times New Roman" pitchFamily="18" charset="0"/>
              </a:rPr>
              <a:t>Generate </a:t>
            </a:r>
            <a:r>
              <a:rPr lang="en-US" altLang="zh-CN" sz="2200" b="1" kern="0" dirty="0" smtClean="0">
                <a:solidFill>
                  <a:srgbClr val="3333FF"/>
                </a:solidFill>
                <a:ea typeface="MingLiU_HKSCS" pitchFamily="18" charset="-120"/>
                <a:cs typeface="Times New Roman" pitchFamily="18" charset="0"/>
              </a:rPr>
              <a:t>two large odd primes </a:t>
            </a:r>
            <a:r>
              <a:rPr lang="en-US" altLang="zh-CN" sz="2200" b="1" i="1" dirty="0" smtClean="0">
                <a:solidFill>
                  <a:srgbClr val="3333FF"/>
                </a:solidFill>
              </a:rPr>
              <a:t>p </a:t>
            </a:r>
            <a:r>
              <a:rPr lang="en-US" altLang="zh-CN" sz="2200" b="1" kern="0" dirty="0" smtClean="0">
                <a:solidFill>
                  <a:srgbClr val="3333FF"/>
                </a:solidFill>
                <a:ea typeface="MingLiU_HKSCS" pitchFamily="18" charset="-120"/>
                <a:cs typeface="Times New Roman" pitchFamily="18" charset="0"/>
              </a:rPr>
              <a:t>and </a:t>
            </a:r>
            <a:r>
              <a:rPr lang="en-US" altLang="zh-CN" sz="2200" b="1" i="1" dirty="0" smtClean="0">
                <a:solidFill>
                  <a:srgbClr val="3333FF"/>
                </a:solidFill>
              </a:rPr>
              <a:t>q </a:t>
            </a:r>
            <a:r>
              <a:rPr lang="en-US" altLang="zh-CN" sz="2200" b="1" dirty="0" smtClean="0">
                <a:solidFill>
                  <a:srgbClr val="3333FF"/>
                </a:solidFill>
              </a:rPr>
              <a:t>such that </a:t>
            </a:r>
            <a:r>
              <a:rPr lang="en-US" altLang="zh-CN" sz="2200" b="1" i="1" dirty="0" smtClean="0">
                <a:solidFill>
                  <a:srgbClr val="3333FF"/>
                </a:solidFill>
              </a:rPr>
              <a:t>p</a:t>
            </a:r>
            <a:r>
              <a:rPr lang="en-US" altLang="zh-CN" sz="2200" b="1" dirty="0" smtClean="0">
                <a:solidFill>
                  <a:srgbClr val="3333FF"/>
                </a:solidFill>
              </a:rPr>
              <a:t> ≠ </a:t>
            </a:r>
            <a:r>
              <a:rPr lang="en-US" altLang="zh-CN" sz="2200" b="1" i="1" dirty="0" smtClean="0">
                <a:solidFill>
                  <a:srgbClr val="3333FF"/>
                </a:solidFill>
              </a:rPr>
              <a:t>q </a:t>
            </a:r>
            <a:endParaRPr lang="en-US" altLang="zh-CN" sz="2200" b="1" dirty="0" smtClean="0">
              <a:solidFill>
                <a:srgbClr val="3333FF"/>
              </a:solidFill>
              <a:latin typeface="Lucida Handwriting" pitchFamily="66" charset="0"/>
            </a:endParaRP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rPr>
              <a:t>n = </a:t>
            </a:r>
            <a:r>
              <a:rPr lang="en-US" altLang="zh-CN" sz="2200" b="1" i="1" dirty="0" err="1" smtClean="0">
                <a:solidFill>
                  <a:srgbClr val="3333FF"/>
                </a:solidFill>
              </a:rPr>
              <a:t>pq</a:t>
            </a:r>
            <a:r>
              <a:rPr lang="en-US" altLang="zh-CN" sz="2200" b="1" dirty="0" smtClean="0">
                <a:solidFill>
                  <a:srgbClr val="3333FF"/>
                </a:solidFill>
              </a:rPr>
              <a:t> and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i="1" dirty="0" smtClean="0">
                <a:solidFill>
                  <a:srgbClr val="3333FF"/>
                </a:solidFill>
              </a:rPr>
              <a:t> = </a:t>
            </a:r>
            <a:r>
              <a:rPr lang="en-US" altLang="zh-CN" sz="2200" b="1" dirty="0" smtClean="0">
                <a:solidFill>
                  <a:srgbClr val="3333FF"/>
                </a:solidFill>
              </a:rPr>
              <a:t>(</a:t>
            </a:r>
            <a:r>
              <a:rPr lang="en-US" altLang="zh-CN" sz="2200" b="1" i="1" dirty="0" smtClean="0">
                <a:solidFill>
                  <a:srgbClr val="3333FF"/>
                </a:solidFill>
              </a:rPr>
              <a:t>p-</a:t>
            </a:r>
            <a:r>
              <a:rPr lang="en-US" altLang="zh-CN" sz="2200" b="1" dirty="0" smtClean="0">
                <a:solidFill>
                  <a:srgbClr val="3333FF"/>
                </a:solidFill>
              </a:rPr>
              <a:t>1)(</a:t>
            </a:r>
            <a:r>
              <a:rPr lang="en-US" altLang="zh-CN" sz="2200" b="1" i="1" dirty="0" smtClean="0">
                <a:solidFill>
                  <a:srgbClr val="3333FF"/>
                </a:solidFill>
              </a:rPr>
              <a:t>q-</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FontTx/>
              <a:buAutoNum type="arabicParenR"/>
              <a:tabLst>
                <a:tab pos="533400" algn="l"/>
              </a:tabLst>
              <a:defRPr/>
            </a:pPr>
            <a:r>
              <a:rPr lang="en-US" altLang="zh-CN" sz="2200" b="1" dirty="0" smtClean="0">
                <a:cs typeface="Times New Roman" pitchFamily="18" charset="0"/>
              </a:rPr>
              <a:t>Choose </a:t>
            </a:r>
            <a:r>
              <a:rPr lang="en-US" altLang="zh-CN" sz="2200" b="1" dirty="0" smtClean="0">
                <a:solidFill>
                  <a:srgbClr val="3333FF"/>
                </a:solidFill>
                <a:cs typeface="Times New Roman" pitchFamily="18" charset="0"/>
              </a:rPr>
              <a:t>a random number </a:t>
            </a:r>
            <a:r>
              <a:rPr lang="en-US" altLang="zh-CN" sz="2200" b="1" i="1" dirty="0" smtClean="0">
                <a:solidFill>
                  <a:srgbClr val="3333FF"/>
                </a:solidFill>
              </a:rPr>
              <a:t>b</a:t>
            </a:r>
            <a:r>
              <a:rPr lang="en-US" altLang="zh-CN" sz="2200" b="1" dirty="0" smtClean="0">
                <a:solidFill>
                  <a:srgbClr val="3333FF"/>
                </a:solidFill>
              </a:rPr>
              <a:t> (1 &lt; </a:t>
            </a:r>
            <a:r>
              <a:rPr lang="en-US" altLang="zh-CN" sz="2200" b="1" i="1" dirty="0" smtClean="0">
                <a:solidFill>
                  <a:srgbClr val="3333FF"/>
                </a:solidFill>
              </a:rPr>
              <a:t>b &lt;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 such that </a:t>
            </a:r>
            <a:r>
              <a:rPr lang="en-US" altLang="zh-CN" sz="2200" b="1" dirty="0" err="1" smtClean="0">
                <a:solidFill>
                  <a:srgbClr val="3333FF"/>
                </a:solidFill>
              </a:rPr>
              <a:t>gcd</a:t>
            </a:r>
            <a:r>
              <a:rPr lang="en-US" altLang="zh-CN" sz="2200" b="1" dirty="0" smtClean="0">
                <a:solidFill>
                  <a:srgbClr val="3333FF"/>
                </a:solidFill>
              </a:rPr>
              <a:t>(</a:t>
            </a:r>
            <a:r>
              <a:rPr lang="en-US" altLang="zh-CN" sz="2200" b="1" i="1" dirty="0" smtClean="0">
                <a:solidFill>
                  <a:srgbClr val="3333FF"/>
                </a:solidFill>
              </a:rPr>
              <a:t>b</a:t>
            </a:r>
            <a:r>
              <a:rPr lang="en-US" altLang="zh-CN" sz="2200" b="1" dirty="0" smtClean="0">
                <a:solidFill>
                  <a:srgbClr val="3333FF"/>
                </a:solidFill>
              </a:rPr>
              <a:t>,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))=1</a:t>
            </a:r>
          </a:p>
          <a:p>
            <a:pPr marL="533400" lvl="1" indent="-355600" eaLnBrk="1" hangingPunct="1">
              <a:lnSpc>
                <a:spcPct val="110000"/>
              </a:lnSpc>
              <a:spcBef>
                <a:spcPct val="20000"/>
              </a:spcBef>
              <a:buClr>
                <a:srgbClr val="3399FF"/>
              </a:buClr>
              <a:buSzPct val="85000"/>
              <a:buAutoNum type="arabicParenR"/>
              <a:tabLst>
                <a:tab pos="533400" algn="l"/>
              </a:tabLst>
              <a:defRPr/>
            </a:pPr>
            <a:r>
              <a:rPr lang="en-US" altLang="zh-CN" sz="2200" b="1" dirty="0" smtClean="0">
                <a:cs typeface="Times New Roman" pitchFamily="18" charset="0"/>
              </a:rPr>
              <a:t>Compute </a:t>
            </a:r>
            <a:r>
              <a:rPr lang="en-US" altLang="zh-CN" sz="2200" b="1" i="1" dirty="0" smtClean="0">
                <a:solidFill>
                  <a:srgbClr val="3333FF"/>
                </a:solidFill>
                <a:cs typeface="Times New Roman" pitchFamily="18" charset="0"/>
              </a:rPr>
              <a:t>a ≡ b</a:t>
            </a:r>
            <a:r>
              <a:rPr lang="en-US" altLang="zh-CN" sz="2200" b="1" i="1" baseline="30000" dirty="0" smtClean="0">
                <a:solidFill>
                  <a:srgbClr val="3333FF"/>
                </a:solidFill>
                <a:cs typeface="Times New Roman" pitchFamily="18" charset="0"/>
              </a:rPr>
              <a:t> -</a:t>
            </a:r>
            <a:r>
              <a:rPr lang="en-US" altLang="zh-CN" sz="2200" b="1" baseline="30000" dirty="0" smtClean="0">
                <a:solidFill>
                  <a:srgbClr val="3333FF"/>
                </a:solidFill>
                <a:cs typeface="Times New Roman" pitchFamily="18" charset="0"/>
              </a:rPr>
              <a:t>1</a:t>
            </a:r>
            <a:r>
              <a:rPr lang="en-US" altLang="zh-CN" sz="2200" b="1" dirty="0" smtClean="0">
                <a:solidFill>
                  <a:srgbClr val="3333FF"/>
                </a:solidFill>
                <a:cs typeface="Times New Roman" pitchFamily="18" charset="0"/>
              </a:rPr>
              <a:t> (mod </a:t>
            </a:r>
            <a:r>
              <a:rPr lang="el-GR" altLang="zh-CN" sz="2200" b="1" i="1" dirty="0" smtClean="0">
                <a:solidFill>
                  <a:srgbClr val="3333FF"/>
                </a:solidFill>
              </a:rPr>
              <a:t>ϕ</a:t>
            </a:r>
            <a:r>
              <a:rPr lang="en-US" altLang="zh-CN" sz="2200" b="1" dirty="0" smtClean="0">
                <a:solidFill>
                  <a:srgbClr val="3333FF"/>
                </a:solidFill>
              </a:rPr>
              <a:t>(</a:t>
            </a:r>
            <a:r>
              <a:rPr lang="en-US" altLang="zh-CN" sz="2200" b="1" i="1" dirty="0" smtClean="0">
                <a:solidFill>
                  <a:srgbClr val="3333FF"/>
                </a:solidFill>
              </a:rPr>
              <a:t>n</a:t>
            </a:r>
            <a:r>
              <a:rPr lang="en-US" altLang="zh-CN" sz="2200" b="1" dirty="0" smtClean="0">
                <a:solidFill>
                  <a:srgbClr val="3333FF"/>
                </a:solidFill>
              </a:rPr>
              <a:t>)</a:t>
            </a:r>
            <a:r>
              <a:rPr lang="en-US" altLang="zh-CN" sz="2200" b="1" dirty="0" smtClean="0">
                <a:solidFill>
                  <a:srgbClr val="3333FF"/>
                </a:solidFill>
                <a:cs typeface="Times New Roman" pitchFamily="18" charset="0"/>
              </a:rPr>
              <a:t>)</a:t>
            </a:r>
            <a:r>
              <a:rPr lang="en-US" altLang="zh-CN" sz="2200" b="1" dirty="0" smtClean="0">
                <a:solidFill>
                  <a:srgbClr val="3333FF"/>
                </a:solidFill>
                <a:latin typeface="Lucida Handwriting" pitchFamily="66" charset="0"/>
              </a:rPr>
              <a:t> </a:t>
            </a:r>
            <a:endParaRPr lang="en-US" altLang="zh-CN" sz="2200" b="1" dirty="0" smtClean="0">
              <a:cs typeface="Times New Roman" pitchFamily="18" charset="0"/>
            </a:endParaRPr>
          </a:p>
        </p:txBody>
      </p:sp>
      <p:sp>
        <p:nvSpPr>
          <p:cNvPr id="25604" name="Slide Number Placeholder 3"/>
          <p:cNvSpPr>
            <a:spLocks noGrp="1"/>
          </p:cNvSpPr>
          <p:nvPr>
            <p:ph type="sldNum" sz="quarter" idx="12"/>
          </p:nvPr>
        </p:nvSpPr>
        <p:spPr>
          <a:noFill/>
        </p:spPr>
        <p:txBody>
          <a:bodyPr/>
          <a:lstStyle/>
          <a:p>
            <a:fld id="{F7E73BCC-3A5E-4E3B-8D63-F5CA54D63949}" type="slidenum">
              <a:rPr lang="en-US" altLang="zh-CN" smtClean="0"/>
              <a:pPr/>
              <a:t>37</a:t>
            </a:fld>
            <a:endParaRPr lang="en-US" altLang="zh-CN" smtClean="0"/>
          </a:p>
        </p:txBody>
      </p:sp>
      <p:sp>
        <p:nvSpPr>
          <p:cNvPr id="12" name="Rectangle 5"/>
          <p:cNvSpPr txBox="1">
            <a:spLocks noRot="1" noChangeArrowheads="1"/>
          </p:cNvSpPr>
          <p:nvPr/>
        </p:nvSpPr>
        <p:spPr bwMode="auto">
          <a:xfrm>
            <a:off x="179512" y="1200743"/>
            <a:ext cx="8673068" cy="6440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itchFamily="2" charset="2"/>
              <a:buChar char="v"/>
              <a:tabLst/>
              <a:defRPr/>
            </a:pPr>
            <a:r>
              <a:rPr lang="en-US" altLang="zh-CN" sz="3200" b="1" kern="0" dirty="0" smtClean="0">
                <a:solidFill>
                  <a:srgbClr val="3333FF"/>
                </a:solidFill>
                <a:ea typeface="+mn-ea"/>
                <a:cs typeface="Times New Roman" pitchFamily="18" charset="0"/>
              </a:rPr>
              <a:t>Computational Complexity:</a:t>
            </a:r>
            <a:r>
              <a:rPr lang="en-US" altLang="zh-CN" sz="3200" b="1" kern="0" dirty="0" smtClean="0">
                <a:ea typeface="+mn-ea"/>
                <a:cs typeface="Times New Roman" pitchFamily="18" charset="0"/>
              </a:rPr>
              <a:t> </a:t>
            </a:r>
            <a:r>
              <a:rPr lang="en-US" altLang="zh-CN" sz="3200" b="1" u="sng" kern="0" dirty="0" smtClean="0">
                <a:solidFill>
                  <a:srgbClr val="FF3300"/>
                </a:solidFill>
                <a:ea typeface="+mn-ea"/>
                <a:cs typeface="Times New Roman" pitchFamily="18" charset="0"/>
              </a:rPr>
              <a:t>Polynomial time</a:t>
            </a:r>
            <a:endParaRPr kumimoji="0" lang="en-US" altLang="zh-CN" sz="3200" b="1" i="0" u="sng" strike="noStrike" kern="0" cap="none" spc="0" normalizeH="0" baseline="0" noProof="0" dirty="0" smtClean="0">
              <a:ln>
                <a:noFill/>
              </a:ln>
              <a:solidFill>
                <a:srgbClr val="FF3300"/>
              </a:solidFill>
              <a:effectLst/>
              <a:uLnTx/>
              <a:uFillTx/>
              <a:ea typeface="+mn-ea"/>
              <a:cs typeface="Times New Roman" pitchFamily="18" charset="0"/>
            </a:endParaRPr>
          </a:p>
        </p:txBody>
      </p:sp>
      <p:sp>
        <p:nvSpPr>
          <p:cNvPr id="20" name="TextBox 19"/>
          <p:cNvSpPr txBox="1"/>
          <p:nvPr/>
        </p:nvSpPr>
        <p:spPr>
          <a:xfrm>
            <a:off x="5436096" y="2924944"/>
            <a:ext cx="1728192" cy="400110"/>
          </a:xfrm>
          <a:prstGeom prst="rect">
            <a:avLst/>
          </a:prstGeom>
          <a:noFill/>
        </p:spPr>
        <p:txBody>
          <a:bodyPr wrap="square" rtlCol="0">
            <a:spAutoFit/>
          </a:bodyPr>
          <a:lstStyle/>
          <a:p>
            <a:r>
              <a:rPr lang="en-US" b="1" dirty="0" smtClean="0">
                <a:solidFill>
                  <a:srgbClr val="FF3300"/>
                </a:solidFill>
              </a:rPr>
              <a:t>O((log </a:t>
            </a:r>
            <a:r>
              <a:rPr lang="en-US" b="1" i="1" dirty="0" smtClean="0">
                <a:solidFill>
                  <a:srgbClr val="FF3300"/>
                </a:solidFill>
              </a:rPr>
              <a:t>n</a:t>
            </a:r>
            <a:r>
              <a:rPr lang="en-US" b="1" dirty="0" smtClean="0">
                <a:solidFill>
                  <a:srgbClr val="FF3300"/>
                </a:solidFill>
              </a:rPr>
              <a:t>)</a:t>
            </a:r>
            <a:r>
              <a:rPr lang="en-US" b="1" baseline="30000" dirty="0" smtClean="0">
                <a:solidFill>
                  <a:srgbClr val="FF3300"/>
                </a:solidFill>
              </a:rPr>
              <a:t>2</a:t>
            </a:r>
            <a:r>
              <a:rPr lang="en-US" b="1" dirty="0" smtClean="0">
                <a:solidFill>
                  <a:srgbClr val="FF3300"/>
                </a:solidFill>
              </a:rPr>
              <a:t>)</a:t>
            </a:r>
            <a:endParaRPr lang="en-US" b="1" dirty="0" smtClean="0">
              <a:solidFill>
                <a:srgbClr val="00B0F0"/>
              </a:solidFill>
            </a:endParaRPr>
          </a:p>
        </p:txBody>
      </p:sp>
      <p:sp>
        <p:nvSpPr>
          <p:cNvPr id="11" name="Rectangle 5"/>
          <p:cNvSpPr txBox="1">
            <a:spLocks noRot="1" noChangeArrowheads="1"/>
          </p:cNvSpPr>
          <p:nvPr/>
        </p:nvSpPr>
        <p:spPr bwMode="auto">
          <a:xfrm>
            <a:off x="107504" y="4440532"/>
            <a:ext cx="4752528" cy="428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chemeClr val="hlink"/>
              </a:buClr>
              <a:buSzPct val="70000"/>
              <a:tabLst/>
              <a:defRPr/>
            </a:pPr>
            <a:r>
              <a:rPr lang="en-US" altLang="zh-CN" sz="2400" b="1" kern="0" dirty="0" smtClean="0">
                <a:ea typeface="+mn-ea"/>
                <a:cs typeface="Times New Roman" pitchFamily="18" charset="0"/>
              </a:rPr>
              <a:t>    RSA</a:t>
            </a:r>
            <a:r>
              <a:rPr lang="en-US" altLang="zh-CN" sz="2400" b="1" kern="0" dirty="0">
                <a:ea typeface="+mn-ea"/>
                <a:cs typeface="Times New Roman" pitchFamily="18" charset="0"/>
              </a:rPr>
              <a:t> </a:t>
            </a:r>
            <a:r>
              <a:rPr lang="en-US" altLang="zh-CN" sz="2400" b="1" kern="0" dirty="0" smtClean="0">
                <a:ea typeface="+mn-ea"/>
                <a:cs typeface="Times New Roman" pitchFamily="18" charset="0"/>
              </a:rPr>
              <a:t>Encryption and Decryption: </a:t>
            </a:r>
            <a:endParaRPr lang="en-US" altLang="zh-CN" sz="2400" b="1" kern="0" dirty="0" smtClean="0">
              <a:solidFill>
                <a:srgbClr val="3333FF"/>
              </a:solidFill>
              <a:ea typeface="+mn-ea"/>
              <a:cs typeface="Times New Roman" pitchFamily="18" charset="0"/>
            </a:endParaRPr>
          </a:p>
        </p:txBody>
      </p:sp>
      <p:sp>
        <p:nvSpPr>
          <p:cNvPr id="15" name="TextBox 14"/>
          <p:cNvSpPr txBox="1"/>
          <p:nvPr/>
        </p:nvSpPr>
        <p:spPr>
          <a:xfrm>
            <a:off x="7452320" y="2492896"/>
            <a:ext cx="1584176" cy="400110"/>
          </a:xfrm>
          <a:prstGeom prst="rect">
            <a:avLst/>
          </a:prstGeom>
          <a:noFill/>
        </p:spPr>
        <p:txBody>
          <a:bodyPr wrap="square" rtlCol="0">
            <a:spAutoFit/>
          </a:bodyPr>
          <a:lstStyle/>
          <a:p>
            <a:r>
              <a:rPr lang="en-US" b="1" dirty="0" smtClean="0">
                <a:solidFill>
                  <a:srgbClr val="FF3300"/>
                </a:solidFill>
              </a:rPr>
              <a:t>O((log </a:t>
            </a:r>
            <a:r>
              <a:rPr lang="en-US" b="1" i="1" dirty="0" smtClean="0">
                <a:solidFill>
                  <a:srgbClr val="FF3300"/>
                </a:solidFill>
              </a:rPr>
              <a:t>n</a:t>
            </a:r>
            <a:r>
              <a:rPr lang="en-US" b="1" dirty="0" smtClean="0">
                <a:solidFill>
                  <a:srgbClr val="FF3300"/>
                </a:solidFill>
              </a:rPr>
              <a:t>)</a:t>
            </a:r>
            <a:r>
              <a:rPr lang="en-US" b="1" baseline="30000" dirty="0" smtClean="0">
                <a:solidFill>
                  <a:srgbClr val="FF3300"/>
                </a:solidFill>
              </a:rPr>
              <a:t>3</a:t>
            </a:r>
            <a:r>
              <a:rPr lang="en-US" b="1" dirty="0" smtClean="0">
                <a:solidFill>
                  <a:srgbClr val="FF3300"/>
                </a:solidFill>
              </a:rPr>
              <a:t>)</a:t>
            </a:r>
          </a:p>
        </p:txBody>
      </p:sp>
      <p:cxnSp>
        <p:nvCxnSpPr>
          <p:cNvPr id="23" name="直接连接符 22"/>
          <p:cNvCxnSpPr/>
          <p:nvPr/>
        </p:nvCxnSpPr>
        <p:spPr bwMode="auto">
          <a:xfrm>
            <a:off x="395536" y="1988840"/>
            <a:ext cx="8529052"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25" name="直接连接符 24"/>
          <p:cNvCxnSpPr/>
          <p:nvPr/>
        </p:nvCxnSpPr>
        <p:spPr bwMode="auto">
          <a:xfrm>
            <a:off x="395536" y="4437112"/>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sp>
        <p:nvSpPr>
          <p:cNvPr id="26" name="TextBox 25"/>
          <p:cNvSpPr txBox="1"/>
          <p:nvPr/>
        </p:nvSpPr>
        <p:spPr>
          <a:xfrm>
            <a:off x="4860032" y="3820978"/>
            <a:ext cx="3426744" cy="400110"/>
          </a:xfrm>
          <a:prstGeom prst="rect">
            <a:avLst/>
          </a:prstGeom>
          <a:noFill/>
        </p:spPr>
        <p:txBody>
          <a:bodyPr wrap="square" rtlCol="0">
            <a:spAutoFit/>
          </a:bodyPr>
          <a:lstStyle/>
          <a:p>
            <a:r>
              <a:rPr lang="en-US" b="1" dirty="0" smtClean="0">
                <a:solidFill>
                  <a:srgbClr val="FF3300"/>
                </a:solidFill>
              </a:rPr>
              <a:t>O((log </a:t>
            </a:r>
            <a:r>
              <a:rPr lang="en-US" b="1" i="1" dirty="0" smtClean="0">
                <a:solidFill>
                  <a:srgbClr val="FF3300"/>
                </a:solidFill>
              </a:rPr>
              <a:t>n</a:t>
            </a:r>
            <a:r>
              <a:rPr lang="en-US" b="1" dirty="0" smtClean="0">
                <a:solidFill>
                  <a:srgbClr val="FF3300"/>
                </a:solidFill>
              </a:rPr>
              <a:t>)</a:t>
            </a:r>
            <a:r>
              <a:rPr lang="en-US" b="1" baseline="30000" dirty="0" smtClean="0">
                <a:solidFill>
                  <a:srgbClr val="FF3300"/>
                </a:solidFill>
              </a:rPr>
              <a:t>3</a:t>
            </a:r>
            <a:r>
              <a:rPr lang="en-US" b="1" dirty="0" smtClean="0">
                <a:solidFill>
                  <a:srgbClr val="FF3300"/>
                </a:solidFill>
              </a:rPr>
              <a:t>) </a:t>
            </a:r>
            <a:r>
              <a:rPr lang="en-US" b="1" dirty="0" smtClean="0">
                <a:solidFill>
                  <a:srgbClr val="00B0F0"/>
                </a:solidFill>
                <a:sym typeface="Wingdings" pitchFamily="2" charset="2"/>
              </a:rPr>
              <a:t>  </a:t>
            </a:r>
            <a:r>
              <a:rPr lang="en-US" b="1" dirty="0" smtClean="0">
                <a:solidFill>
                  <a:srgbClr val="00B0F0"/>
                </a:solidFill>
              </a:rPr>
              <a:t>O ((log(</a:t>
            </a:r>
            <a:r>
              <a:rPr lang="en-US" b="1" i="1" dirty="0" smtClean="0">
                <a:solidFill>
                  <a:srgbClr val="00B0F0"/>
                </a:solidFill>
              </a:rPr>
              <a:t>n</a:t>
            </a:r>
            <a:r>
              <a:rPr lang="en-US" b="1" dirty="0" smtClean="0">
                <a:solidFill>
                  <a:srgbClr val="00B0F0"/>
                </a:solidFill>
              </a:rPr>
              <a:t>))</a:t>
            </a:r>
            <a:r>
              <a:rPr lang="en-US" b="1" baseline="30000" dirty="0" smtClean="0">
                <a:solidFill>
                  <a:srgbClr val="00B0F0"/>
                </a:solidFill>
              </a:rPr>
              <a:t>2</a:t>
            </a:r>
            <a:r>
              <a:rPr lang="en-US" b="1" dirty="0" smtClean="0">
                <a:solidFill>
                  <a:srgbClr val="00B0F0"/>
                </a:solidFill>
              </a:rPr>
              <a:t>)</a:t>
            </a:r>
          </a:p>
        </p:txBody>
      </p:sp>
      <p:sp>
        <p:nvSpPr>
          <p:cNvPr id="29" name="TextBox 28"/>
          <p:cNvSpPr txBox="1"/>
          <p:nvPr/>
        </p:nvSpPr>
        <p:spPr>
          <a:xfrm>
            <a:off x="5076056" y="5104348"/>
            <a:ext cx="1728192" cy="400110"/>
          </a:xfrm>
          <a:prstGeom prst="rect">
            <a:avLst/>
          </a:prstGeom>
          <a:noFill/>
        </p:spPr>
        <p:txBody>
          <a:bodyPr wrap="square" rtlCol="0">
            <a:spAutoFit/>
          </a:bodyPr>
          <a:lstStyle/>
          <a:p>
            <a:r>
              <a:rPr lang="en-US" b="1" dirty="0" smtClean="0">
                <a:solidFill>
                  <a:srgbClr val="FF3300"/>
                </a:solidFill>
              </a:rPr>
              <a:t>O((log </a:t>
            </a:r>
            <a:r>
              <a:rPr lang="en-US" b="1" i="1" dirty="0" smtClean="0">
                <a:solidFill>
                  <a:srgbClr val="FF3300"/>
                </a:solidFill>
              </a:rPr>
              <a:t>n</a:t>
            </a:r>
            <a:r>
              <a:rPr lang="en-US" b="1" dirty="0" smtClean="0">
                <a:solidFill>
                  <a:srgbClr val="FF3300"/>
                </a:solidFill>
              </a:rPr>
              <a:t>)</a:t>
            </a:r>
            <a:r>
              <a:rPr lang="en-US" b="1" baseline="30000" dirty="0" smtClean="0">
                <a:solidFill>
                  <a:srgbClr val="FF3300"/>
                </a:solidFill>
              </a:rPr>
              <a:t>3</a:t>
            </a:r>
            <a:r>
              <a:rPr lang="en-US" b="1" dirty="0" smtClean="0">
                <a:solidFill>
                  <a:srgbClr val="FF3300"/>
                </a:solidFill>
              </a:rPr>
              <a:t>)</a:t>
            </a:r>
            <a:endParaRPr lang="en-US" b="1" dirty="0" smtClean="0">
              <a:solidFill>
                <a:srgbClr val="00B0F0"/>
              </a:solidFill>
            </a:endParaRPr>
          </a:p>
        </p:txBody>
      </p:sp>
      <p:sp>
        <p:nvSpPr>
          <p:cNvPr id="30" name="TextBox 29"/>
          <p:cNvSpPr txBox="1"/>
          <p:nvPr/>
        </p:nvSpPr>
        <p:spPr>
          <a:xfrm>
            <a:off x="5076056" y="5608404"/>
            <a:ext cx="1728192" cy="400110"/>
          </a:xfrm>
          <a:prstGeom prst="rect">
            <a:avLst/>
          </a:prstGeom>
          <a:noFill/>
        </p:spPr>
        <p:txBody>
          <a:bodyPr wrap="square" rtlCol="0">
            <a:spAutoFit/>
          </a:bodyPr>
          <a:lstStyle/>
          <a:p>
            <a:r>
              <a:rPr lang="en-US" b="1" dirty="0" smtClean="0">
                <a:solidFill>
                  <a:srgbClr val="FF3300"/>
                </a:solidFill>
              </a:rPr>
              <a:t>O((log </a:t>
            </a:r>
            <a:r>
              <a:rPr lang="en-US" b="1" i="1" dirty="0" smtClean="0">
                <a:solidFill>
                  <a:srgbClr val="FF3300"/>
                </a:solidFill>
              </a:rPr>
              <a:t>n</a:t>
            </a:r>
            <a:r>
              <a:rPr lang="en-US" b="1" dirty="0" smtClean="0">
                <a:solidFill>
                  <a:srgbClr val="FF3300"/>
                </a:solidFill>
              </a:rPr>
              <a:t>)</a:t>
            </a:r>
            <a:r>
              <a:rPr lang="en-US" b="1" baseline="30000" dirty="0" smtClean="0">
                <a:solidFill>
                  <a:srgbClr val="FF3300"/>
                </a:solidFill>
              </a:rPr>
              <a:t>3</a:t>
            </a:r>
            <a:r>
              <a:rPr lang="en-US" b="1" dirty="0" smtClean="0">
                <a:solidFill>
                  <a:srgbClr val="FF3300"/>
                </a:solidFill>
              </a:rPr>
              <a:t>)</a:t>
            </a:r>
            <a:endParaRPr lang="en-US" b="1" dirty="0" smtClean="0">
              <a:solidFill>
                <a:srgbClr val="00B0F0"/>
              </a:solidFill>
            </a:endParaRPr>
          </a:p>
        </p:txBody>
      </p:sp>
      <p:cxnSp>
        <p:nvCxnSpPr>
          <p:cNvPr id="31" name="直接连接符 30"/>
          <p:cNvCxnSpPr/>
          <p:nvPr/>
        </p:nvCxnSpPr>
        <p:spPr bwMode="auto">
          <a:xfrm>
            <a:off x="395536" y="6021288"/>
            <a:ext cx="8496944" cy="0"/>
          </a:xfrm>
          <a:prstGeom prst="line">
            <a:avLst/>
          </a:prstGeom>
          <a:solidFill>
            <a:schemeClr val="accent1"/>
          </a:solidFill>
          <a:ln w="19050" cap="flat" cmpd="sng" algn="ctr">
            <a:solidFill>
              <a:srgbClr val="3333FF"/>
            </a:solidFill>
            <a:prstDash val="sysDash"/>
            <a:round/>
            <a:headEnd type="none" w="med" len="med"/>
            <a:tailEnd type="none" w="med" len="med"/>
          </a:ln>
          <a:effectLst/>
        </p:spPr>
      </p:cxnSp>
      <p:cxnSp>
        <p:nvCxnSpPr>
          <p:cNvPr id="32" name="直接箭头连接符 31"/>
          <p:cNvCxnSpPr/>
          <p:nvPr/>
        </p:nvCxnSpPr>
        <p:spPr bwMode="auto">
          <a:xfrm rot="10800000" flipV="1">
            <a:off x="6072198" y="3643884"/>
            <a:ext cx="1285884" cy="288032"/>
          </a:xfrm>
          <a:prstGeom prst="straightConnector1">
            <a:avLst/>
          </a:prstGeom>
          <a:solidFill>
            <a:schemeClr val="accent1"/>
          </a:solidFill>
          <a:ln w="28575" cap="flat" cmpd="sng" algn="ctr">
            <a:solidFill>
              <a:srgbClr val="FF3300"/>
            </a:solidFill>
            <a:prstDash val="solid"/>
            <a:round/>
            <a:headEnd type="none" w="med" len="med"/>
            <a:tailEnd type="arrow"/>
          </a:ln>
          <a:effectLst/>
        </p:spPr>
      </p:cxnSp>
      <p:cxnSp>
        <p:nvCxnSpPr>
          <p:cNvPr id="33" name="直接箭头连接符 32"/>
          <p:cNvCxnSpPr/>
          <p:nvPr/>
        </p:nvCxnSpPr>
        <p:spPr bwMode="auto">
          <a:xfrm>
            <a:off x="4211960" y="4005064"/>
            <a:ext cx="720080" cy="0"/>
          </a:xfrm>
          <a:prstGeom prst="straightConnector1">
            <a:avLst/>
          </a:prstGeom>
          <a:solidFill>
            <a:schemeClr val="accent1"/>
          </a:solidFill>
          <a:ln w="28575" cap="flat" cmpd="sng" algn="ctr">
            <a:solidFill>
              <a:srgbClr val="FF3300"/>
            </a:solidFill>
            <a:prstDash val="solid"/>
            <a:round/>
            <a:headEnd type="none" w="med" len="med"/>
            <a:tailEnd type="arrow"/>
          </a:ln>
          <a:effectLst/>
        </p:spPr>
      </p:cxnSp>
      <p:sp>
        <p:nvSpPr>
          <p:cNvPr id="19" name="TextBox 18"/>
          <p:cNvSpPr txBox="1"/>
          <p:nvPr/>
        </p:nvSpPr>
        <p:spPr>
          <a:xfrm>
            <a:off x="6297858" y="5013176"/>
            <a:ext cx="2459331" cy="923330"/>
          </a:xfrm>
          <a:prstGeom prst="rect">
            <a:avLst/>
          </a:prstGeom>
          <a:solidFill>
            <a:srgbClr val="00B050"/>
          </a:solidFill>
        </p:spPr>
        <p:txBody>
          <a:bodyPr wrap="square" rtlCol="0">
            <a:spAutoFit/>
          </a:bodyPr>
          <a:lstStyle/>
          <a:p>
            <a:r>
              <a:rPr lang="en-US" sz="1800" b="1" dirty="0" smtClean="0">
                <a:solidFill>
                  <a:schemeClr val="bg1"/>
                </a:solidFill>
              </a:rPr>
              <a:t>Algorithm 6.5 </a:t>
            </a:r>
          </a:p>
          <a:p>
            <a:r>
              <a:rPr lang="en-US" altLang="zh-CN" sz="1800" b="1" dirty="0" smtClean="0">
                <a:solidFill>
                  <a:schemeClr val="bg1"/>
                </a:solidFill>
              </a:rPr>
              <a:t>Square-and-Multiply (</a:t>
            </a:r>
            <a:r>
              <a:rPr lang="en-US" altLang="zh-CN" sz="1800" b="1" i="1" dirty="0" err="1">
                <a:solidFill>
                  <a:schemeClr val="bg1"/>
                </a:solidFill>
              </a:rPr>
              <a:t>m</a:t>
            </a:r>
            <a:r>
              <a:rPr lang="en-US" altLang="zh-CN" sz="1800" b="1" i="1" dirty="0" err="1" smtClean="0">
                <a:solidFill>
                  <a:schemeClr val="bg1"/>
                </a:solidFill>
              </a:rPr>
              <a:t>,b,n</a:t>
            </a:r>
            <a:r>
              <a:rPr lang="en-US" altLang="zh-CN" sz="1800" b="1" dirty="0">
                <a:solidFill>
                  <a:schemeClr val="bg1"/>
                </a:solidFill>
              </a:rPr>
              <a:t>) </a:t>
            </a:r>
            <a:r>
              <a:rPr lang="en-US" altLang="zh-CN" sz="1800" b="1" dirty="0" smtClean="0">
                <a:solidFill>
                  <a:schemeClr val="bg1"/>
                </a:solidFill>
              </a:rPr>
              <a:t>/(</a:t>
            </a:r>
            <a:r>
              <a:rPr lang="en-US" altLang="zh-CN" sz="1800" b="1" i="1" dirty="0" err="1">
                <a:solidFill>
                  <a:schemeClr val="bg1"/>
                </a:solidFill>
              </a:rPr>
              <a:t>c</a:t>
            </a:r>
            <a:r>
              <a:rPr lang="en-US" altLang="zh-CN" sz="1800" b="1" i="1" dirty="0" err="1" smtClean="0">
                <a:solidFill>
                  <a:schemeClr val="bg1"/>
                </a:solidFill>
              </a:rPr>
              <a:t>,a,n</a:t>
            </a:r>
            <a:r>
              <a:rPr lang="en-US" altLang="zh-CN" sz="1800" b="1" dirty="0">
                <a:solidFill>
                  <a:schemeClr val="bg1"/>
                </a:solidFill>
              </a:rPr>
              <a:t>) </a:t>
            </a:r>
            <a:endParaRPr lang="en-US" sz="1800" b="1" dirty="0">
              <a:solidFill>
                <a:schemeClr val="bg1"/>
              </a:solidFill>
            </a:endParaRPr>
          </a:p>
        </p:txBody>
      </p:sp>
      <p:sp>
        <p:nvSpPr>
          <p:cNvPr id="22" name="TextBox 21"/>
          <p:cNvSpPr txBox="1"/>
          <p:nvPr/>
        </p:nvSpPr>
        <p:spPr>
          <a:xfrm>
            <a:off x="4212200" y="4149080"/>
            <a:ext cx="4608272" cy="369332"/>
          </a:xfrm>
          <a:prstGeom prst="rect">
            <a:avLst/>
          </a:prstGeom>
          <a:solidFill>
            <a:srgbClr val="00B050"/>
          </a:solidFill>
        </p:spPr>
        <p:txBody>
          <a:bodyPr wrap="square" rtlCol="0">
            <a:spAutoFit/>
          </a:bodyPr>
          <a:lstStyle/>
          <a:p>
            <a:r>
              <a:rPr lang="en-US" sz="1800" b="1" dirty="0" smtClean="0">
                <a:solidFill>
                  <a:schemeClr val="bg1"/>
                </a:solidFill>
              </a:rPr>
              <a:t>Algorithm 6.3 </a:t>
            </a:r>
            <a:r>
              <a:rPr lang="en-US" altLang="zh-CN" sz="1800" b="1" dirty="0">
                <a:solidFill>
                  <a:schemeClr val="bg1"/>
                </a:solidFill>
              </a:rPr>
              <a:t>Multiplicative Inverse </a:t>
            </a:r>
            <a:r>
              <a:rPr lang="en-US" altLang="zh-CN" sz="1800" b="1" dirty="0" smtClean="0">
                <a:solidFill>
                  <a:schemeClr val="bg1"/>
                </a:solidFill>
              </a:rPr>
              <a:t>(</a:t>
            </a:r>
            <a:r>
              <a:rPr lang="en-US" altLang="zh-CN" sz="1800" b="1" i="1" dirty="0" smtClean="0">
                <a:solidFill>
                  <a:schemeClr val="bg1"/>
                </a:solidFill>
              </a:rPr>
              <a:t>b</a:t>
            </a:r>
            <a:r>
              <a:rPr lang="en-US" altLang="zh-CN" sz="1800" b="1" dirty="0" smtClean="0">
                <a:solidFill>
                  <a:schemeClr val="bg1"/>
                </a:solidFill>
              </a:rPr>
              <a:t>,</a:t>
            </a:r>
            <a:r>
              <a:rPr lang="en-US" altLang="zh-CN" sz="1800" b="1" i="1" dirty="0" smtClean="0">
                <a:solidFill>
                  <a:schemeClr val="bg1"/>
                </a:solidFill>
              </a:rPr>
              <a:t> </a:t>
            </a:r>
            <a:r>
              <a:rPr lang="el-GR" altLang="zh-CN" sz="1800" b="1" i="1" dirty="0">
                <a:solidFill>
                  <a:schemeClr val="bg1"/>
                </a:solidFill>
              </a:rPr>
              <a:t>ϕ</a:t>
            </a:r>
            <a:r>
              <a:rPr lang="en-US" altLang="zh-CN" sz="1800" b="1" dirty="0" smtClean="0">
                <a:solidFill>
                  <a:schemeClr val="bg1"/>
                </a:solidFill>
              </a:rPr>
              <a:t>(</a:t>
            </a:r>
            <a:r>
              <a:rPr lang="en-US" altLang="zh-CN" sz="1800" b="1" i="1" dirty="0" smtClean="0">
                <a:solidFill>
                  <a:schemeClr val="bg1"/>
                </a:solidFill>
              </a:rPr>
              <a:t>n</a:t>
            </a:r>
            <a:r>
              <a:rPr lang="en-US" altLang="zh-CN" sz="1800" b="1" dirty="0" smtClean="0">
                <a:solidFill>
                  <a:schemeClr val="bg1"/>
                </a:solidFill>
              </a:rPr>
              <a:t>)) </a:t>
            </a:r>
            <a:endParaRPr lang="en-US" sz="1800" b="1" dirty="0">
              <a:solidFill>
                <a:schemeClr val="bg1"/>
              </a:solidFill>
            </a:endParaRPr>
          </a:p>
        </p:txBody>
      </p:sp>
      <p:sp>
        <p:nvSpPr>
          <p:cNvPr id="24" name="Rectangle 4"/>
          <p:cNvSpPr txBox="1">
            <a:spLocks noRot="1" noChangeArrowheads="1"/>
          </p:cNvSpPr>
          <p:nvPr/>
        </p:nvSpPr>
        <p:spPr>
          <a:xfrm>
            <a:off x="323528" y="332656"/>
            <a:ext cx="8463884" cy="825500"/>
          </a:xfrm>
          <a:prstGeom prst="rect">
            <a:avLst/>
          </a:prstGeom>
        </p:spPr>
        <p:txBody>
          <a:bodyPr vert="horz" anchor="ctr">
            <a:noAutofit/>
            <a:scene3d>
              <a:camera prst="orthographicFront"/>
              <a:lightRig rig="soft" dir="t"/>
            </a:scene3d>
            <a:sp3d prstMaterial="softEdge">
              <a:bevelT w="25400" h="25400"/>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smtClean="0">
                <a:ln>
                  <a:noFill/>
                </a:ln>
                <a:solidFill>
                  <a:srgbClr val="3333FF"/>
                </a:solidFill>
                <a:effectLst>
                  <a:outerShdw blurRad="31750" dist="25400" dir="5400000" algn="tl" rotWithShape="0">
                    <a:srgbClr val="000000">
                      <a:alpha val="25000"/>
                    </a:srgbClr>
                  </a:outerShdw>
                </a:effectLst>
                <a:uLnTx/>
                <a:uFillTx/>
                <a:latin typeface="+mj-lt"/>
                <a:ea typeface="黑体" pitchFamily="49" charset="-122"/>
                <a:cs typeface="+mj-cs"/>
              </a:rPr>
              <a:t>Complexity of Implementing RSA</a:t>
            </a:r>
            <a:endParaRPr kumimoji="0" lang="zh-CN" altLang="en-US" sz="3600" b="1" i="0" u="none" strike="noStrike" kern="1200" cap="none" spc="0" normalizeH="0" baseline="0" noProof="0" dirty="0" smtClean="0">
              <a:ln>
                <a:noFill/>
              </a:ln>
              <a:solidFill>
                <a:srgbClr val="3333FF"/>
              </a:solidFill>
              <a:effectLst>
                <a:outerShdw blurRad="31750" dist="25400" dir="5400000" algn="tl" rotWithShape="0">
                  <a:srgbClr val="000000">
                    <a:alpha val="25000"/>
                  </a:srgbClr>
                </a:outerShdw>
              </a:effectLst>
              <a:uLnTx/>
              <a:uFillTx/>
              <a:latin typeface="+mj-lt"/>
              <a:ea typeface="黑体" pitchFamily="49" charset="-122"/>
              <a:cs typeface="+mj-cs"/>
            </a:endParaRPr>
          </a:p>
        </p:txBody>
      </p:sp>
      <p:sp>
        <p:nvSpPr>
          <p:cNvPr id="27" name="TextBox 26"/>
          <p:cNvSpPr txBox="1"/>
          <p:nvPr/>
        </p:nvSpPr>
        <p:spPr>
          <a:xfrm>
            <a:off x="5033928" y="2195572"/>
            <a:ext cx="3786544" cy="369332"/>
          </a:xfrm>
          <a:prstGeom prst="rect">
            <a:avLst/>
          </a:prstGeom>
          <a:solidFill>
            <a:srgbClr val="00B050"/>
          </a:solidFill>
        </p:spPr>
        <p:txBody>
          <a:bodyPr wrap="square" rtlCol="0">
            <a:spAutoFit/>
          </a:bodyPr>
          <a:lstStyle/>
          <a:p>
            <a:r>
              <a:rPr lang="en-US" sz="1800" b="1" dirty="0" smtClean="0">
                <a:solidFill>
                  <a:schemeClr val="bg1"/>
                </a:solidFill>
              </a:rPr>
              <a:t>Algorithm 6.7 </a:t>
            </a:r>
            <a:r>
              <a:rPr lang="en-US" altLang="zh-CN" sz="1800" b="1" dirty="0">
                <a:solidFill>
                  <a:schemeClr val="bg1"/>
                </a:solidFill>
              </a:rPr>
              <a:t>Miller-Rabin </a:t>
            </a:r>
            <a:r>
              <a:rPr lang="en-US" altLang="zh-CN" sz="1800" b="1" dirty="0" smtClean="0">
                <a:solidFill>
                  <a:schemeClr val="bg1"/>
                </a:solidFill>
              </a:rPr>
              <a:t>(</a:t>
            </a:r>
            <a:r>
              <a:rPr lang="en-US" altLang="zh-CN" sz="1800" b="1" i="1" dirty="0" smtClean="0">
                <a:solidFill>
                  <a:schemeClr val="bg1"/>
                </a:solidFill>
              </a:rPr>
              <a:t>p</a:t>
            </a:r>
            <a:r>
              <a:rPr lang="en-US" altLang="zh-CN" sz="1800" b="1" dirty="0" smtClean="0">
                <a:solidFill>
                  <a:schemeClr val="bg1"/>
                </a:solidFill>
              </a:rPr>
              <a:t>)/ (</a:t>
            </a:r>
            <a:r>
              <a:rPr lang="en-US" altLang="zh-CN" sz="1800" b="1" i="1" dirty="0" smtClean="0">
                <a:solidFill>
                  <a:schemeClr val="bg1"/>
                </a:solidFill>
              </a:rPr>
              <a:t>q</a:t>
            </a:r>
            <a:r>
              <a:rPr lang="en-US" altLang="zh-CN" sz="1800" b="1" dirty="0" smtClean="0">
                <a:solidFill>
                  <a:schemeClr val="bg1"/>
                </a:solidFill>
              </a:rPr>
              <a:t>) </a:t>
            </a:r>
            <a:endParaRPr lang="en-US" sz="1800" b="1" dirty="0">
              <a:solidFill>
                <a:schemeClr val="bg1"/>
              </a:solidFill>
            </a:endParaRPr>
          </a:p>
        </p:txBody>
      </p:sp>
      <p:sp>
        <p:nvSpPr>
          <p:cNvPr id="2" name="圆角矩形 1"/>
          <p:cNvSpPr/>
          <p:nvPr/>
        </p:nvSpPr>
        <p:spPr>
          <a:xfrm>
            <a:off x="503040" y="3284984"/>
            <a:ext cx="8640960" cy="1152128"/>
          </a:xfrm>
          <a:prstGeom prst="roundRect">
            <a:avLst/>
          </a:prstGeom>
          <a:solidFill>
            <a:srgbClr val="FFFF00"/>
          </a:solid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800" b="1" dirty="0" smtClean="0">
                <a:solidFill>
                  <a:srgbClr val="FF0000"/>
                </a:solidFill>
                <a:latin typeface="Times New Roman" panose="02020603050405020304" pitchFamily="18" charset="0"/>
                <a:cs typeface="Times New Roman" panose="02020603050405020304" pitchFamily="18" charset="0"/>
              </a:rPr>
              <a:t>Computational complexity of RSA is </a:t>
            </a:r>
            <a:r>
              <a:rPr lang="en-US" altLang="zh-CN" sz="2800" b="1" u="sng" dirty="0" smtClean="0">
                <a:solidFill>
                  <a:srgbClr val="FF0000"/>
                </a:solidFill>
                <a:latin typeface="Times New Roman" panose="02020603050405020304" pitchFamily="18" charset="0"/>
                <a:cs typeface="Times New Roman" panose="02020603050405020304" pitchFamily="18" charset="0"/>
              </a:rPr>
              <a:t>higher</a:t>
            </a:r>
            <a:r>
              <a:rPr lang="en-US" altLang="zh-CN" sz="2800" b="1" dirty="0" smtClean="0">
                <a:solidFill>
                  <a:srgbClr val="FF0000"/>
                </a:solidFill>
                <a:latin typeface="Times New Roman" panose="02020603050405020304" pitchFamily="18" charset="0"/>
                <a:cs typeface="Times New Roman" panose="02020603050405020304" pitchFamily="18" charset="0"/>
              </a:rPr>
              <a:t> </a:t>
            </a:r>
          </a:p>
          <a:p>
            <a:pPr algn="ctr">
              <a:lnSpc>
                <a:spcPct val="150000"/>
              </a:lnSpc>
            </a:pPr>
            <a:r>
              <a:rPr lang="en-US" altLang="zh-CN" sz="2800" b="1" dirty="0" smtClean="0">
                <a:solidFill>
                  <a:srgbClr val="FF0000"/>
                </a:solidFill>
                <a:latin typeface="Times New Roman" panose="02020603050405020304" pitchFamily="18" charset="0"/>
                <a:cs typeface="Times New Roman" panose="02020603050405020304" pitchFamily="18" charset="0"/>
              </a:rPr>
              <a:t>than DES and AES</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897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p:bldP spid="26" grpId="0"/>
      <p:bldP spid="29" grpId="0"/>
      <p:bldP spid="30" grpId="0"/>
      <p:bldP spid="19" grpId="0" animBg="1"/>
      <p:bldP spid="22" grpId="0" animBg="1"/>
      <p:bldP spid="27"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p>
          <a:p>
            <a:pPr eaLnBrk="1" hangingPunct="1">
              <a:lnSpc>
                <a:spcPct val="120000"/>
              </a:lnSpc>
            </a:pPr>
            <a:r>
              <a:rPr lang="en-US" altLang="zh-CN" sz="2400" dirty="0" smtClean="0">
                <a:solidFill>
                  <a:srgbClr val="000000"/>
                </a:solidFill>
              </a:rPr>
              <a:t>3. </a:t>
            </a:r>
            <a:r>
              <a:rPr lang="en-US" altLang="zh-CN" sz="2400" dirty="0">
                <a:solidFill>
                  <a:srgbClr val="000000"/>
                </a:solidFill>
              </a:rPr>
              <a:t>The RSA </a:t>
            </a:r>
            <a:r>
              <a:rPr lang="en-US" altLang="zh-CN" sz="2400" dirty="0" smtClean="0">
                <a:solidFill>
                  <a:srgbClr val="000000"/>
                </a:solidFill>
              </a:rPr>
              <a:t>Cryptosystem</a:t>
            </a: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Security Discussion and Attacks on RSA </a:t>
            </a:r>
            <a:r>
              <a:rPr lang="en-US" altLang="zh-CN" sz="2400" dirty="0" smtClean="0">
                <a:solidFill>
                  <a:srgbClr val="3333FF"/>
                </a:solidFill>
              </a:rPr>
              <a:t>(total break)</a:t>
            </a:r>
          </a:p>
          <a:p>
            <a:pPr lvl="1" eaLnBrk="1" hangingPunct="1">
              <a:lnSpc>
                <a:spcPct val="120000"/>
              </a:lnSpc>
            </a:pPr>
            <a:r>
              <a:rPr lang="en-US" altLang="zh-CN" sz="2000" dirty="0" err="1" smtClean="0">
                <a:solidFill>
                  <a:srgbClr val="3333FF"/>
                </a:solidFill>
              </a:rPr>
              <a:t>Fatoring</a:t>
            </a:r>
            <a:r>
              <a:rPr lang="en-US" altLang="zh-CN" sz="2000" dirty="0" smtClean="0">
                <a:solidFill>
                  <a:srgbClr val="3333FF"/>
                </a:solidFill>
              </a:rPr>
              <a:t> </a:t>
            </a:r>
            <a:r>
              <a:rPr lang="en-US" altLang="zh-CN" sz="2000" i="1" dirty="0" smtClean="0">
                <a:solidFill>
                  <a:srgbClr val="3333FF"/>
                </a:solidFill>
              </a:rPr>
              <a:t>n </a:t>
            </a:r>
            <a:r>
              <a:rPr lang="en-US" altLang="zh-CN" sz="2000" dirty="0" smtClean="0">
                <a:solidFill>
                  <a:srgbClr val="3333FF"/>
                </a:solidFill>
              </a:rPr>
              <a:t>and related attack</a:t>
            </a:r>
          </a:p>
          <a:p>
            <a:pPr eaLnBrk="1" hangingPunct="1">
              <a:lnSpc>
                <a:spcPct val="120000"/>
              </a:lnSpc>
            </a:pPr>
            <a:r>
              <a:rPr lang="en-US" altLang="zh-CN" sz="2400" dirty="0" smtClean="0">
                <a:solidFill>
                  <a:srgbClr val="000000"/>
                </a:solidFill>
              </a:rPr>
              <a:t>6. The Rabin Cryptosystem</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38</a:t>
            </a:fld>
            <a:endParaRPr lang="en-US" altLang="zh-CN" smtClean="0">
              <a:solidFill>
                <a:schemeClr val="tx1"/>
              </a:solidFill>
              <a:ea typeface="宋体" charset="-122"/>
            </a:endParaRPr>
          </a:p>
        </p:txBody>
      </p:sp>
    </p:spTree>
    <p:extLst>
      <p:ext uri="{BB962C8B-B14F-4D97-AF65-F5344CB8AC3E}">
        <p14:creationId xmlns:p14="http://schemas.microsoft.com/office/powerpoint/2010/main" val="3859870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6387">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233358"/>
            <a:ext cx="8964488" cy="1907610"/>
          </a:xfrm>
        </p:spPr>
        <p:txBody>
          <a:bodyPr/>
          <a:lstStyle/>
          <a:p>
            <a:r>
              <a:rPr lang="en-US" altLang="zh-CN" sz="2800" dirty="0" smtClean="0">
                <a:solidFill>
                  <a:srgbClr val="FF00FF"/>
                </a:solidFill>
              </a:rPr>
              <a:t>Belief:</a:t>
            </a:r>
          </a:p>
          <a:p>
            <a:pPr lvl="1"/>
            <a:r>
              <a:rPr lang="en-US" altLang="zh-CN" sz="2400" dirty="0" smtClean="0">
                <a:solidFill>
                  <a:srgbClr val="3333FF"/>
                </a:solidFill>
              </a:rPr>
              <a:t>Encryption </a:t>
            </a:r>
            <a:r>
              <a:rPr lang="en-US" altLang="zh-CN" sz="2400" i="1" dirty="0" smtClean="0">
                <a:solidFill>
                  <a:srgbClr val="3333FF"/>
                </a:solidFill>
              </a:rPr>
              <a:t>c</a:t>
            </a:r>
            <a:r>
              <a:rPr lang="en-US" altLang="zh-CN" sz="2400" dirty="0" smtClean="0">
                <a:solidFill>
                  <a:srgbClr val="3333FF"/>
                </a:solidFill>
              </a:rPr>
              <a:t> = </a:t>
            </a:r>
            <a:r>
              <a:rPr lang="en-US" altLang="zh-CN" sz="2400" i="1" dirty="0" err="1" smtClean="0">
                <a:solidFill>
                  <a:srgbClr val="0000FF"/>
                </a:solidFill>
              </a:rPr>
              <a:t>m</a:t>
            </a:r>
            <a:r>
              <a:rPr lang="en-US" altLang="zh-CN" sz="2400" i="1" baseline="30000" dirty="0" err="1" smtClean="0">
                <a:solidFill>
                  <a:srgbClr val="339933"/>
                </a:solidFill>
              </a:rPr>
              <a:t>b</a:t>
            </a:r>
            <a:r>
              <a:rPr lang="en-US" altLang="zh-CN" sz="2400" dirty="0" smtClean="0">
                <a:solidFill>
                  <a:srgbClr val="0000FF"/>
                </a:solidFill>
              </a:rPr>
              <a:t>  mod </a:t>
            </a:r>
            <a:r>
              <a:rPr lang="en-US" altLang="zh-CN" sz="2400" i="1" dirty="0" smtClean="0">
                <a:solidFill>
                  <a:srgbClr val="339933"/>
                </a:solidFill>
              </a:rPr>
              <a:t>n </a:t>
            </a:r>
            <a:r>
              <a:rPr lang="en-US" altLang="zh-CN" sz="2400" dirty="0" smtClean="0">
                <a:solidFill>
                  <a:srgbClr val="3333FF"/>
                </a:solidFill>
              </a:rPr>
              <a:t>is a </a:t>
            </a:r>
            <a:r>
              <a:rPr lang="en-US" altLang="zh-CN" sz="2400" u="sng" dirty="0" smtClean="0">
                <a:solidFill>
                  <a:srgbClr val="FF0000"/>
                </a:solidFill>
              </a:rPr>
              <a:t>one-way function</a:t>
            </a:r>
            <a:r>
              <a:rPr lang="en-US" altLang="zh-CN" sz="2400" dirty="0" smtClean="0">
                <a:solidFill>
                  <a:srgbClr val="3333FF"/>
                </a:solidFill>
              </a:rPr>
              <a:t> </a:t>
            </a:r>
          </a:p>
          <a:p>
            <a:pPr lvl="1"/>
            <a:r>
              <a:rPr lang="en-US" altLang="zh-CN" sz="2400" dirty="0" smtClean="0">
                <a:solidFill>
                  <a:srgbClr val="3333FF"/>
                </a:solidFill>
              </a:rPr>
              <a:t>The </a:t>
            </a:r>
            <a:r>
              <a:rPr lang="en-US" altLang="zh-CN" sz="2400" dirty="0" smtClean="0">
                <a:solidFill>
                  <a:srgbClr val="FF0000"/>
                </a:solidFill>
              </a:rPr>
              <a:t>trapdoor </a:t>
            </a:r>
            <a:r>
              <a:rPr lang="en-US" altLang="zh-CN" sz="2400" dirty="0" smtClean="0">
                <a:solidFill>
                  <a:srgbClr val="3333FF"/>
                </a:solidFill>
              </a:rPr>
              <a:t>is the knowledge of the factorization </a:t>
            </a:r>
            <a:r>
              <a:rPr lang="en-US" altLang="zh-CN" sz="2400" i="1" dirty="0" smtClean="0">
                <a:solidFill>
                  <a:srgbClr val="FF0000"/>
                </a:solidFill>
              </a:rPr>
              <a:t>n=</a:t>
            </a:r>
            <a:r>
              <a:rPr lang="en-US" altLang="zh-CN" sz="2400" i="1" dirty="0" err="1" smtClean="0">
                <a:solidFill>
                  <a:srgbClr val="FF0000"/>
                </a:solidFill>
              </a:rPr>
              <a:t>pq</a:t>
            </a:r>
            <a:r>
              <a:rPr lang="en-US" altLang="zh-CN" sz="2400" i="1" dirty="0" smtClean="0">
                <a:solidFill>
                  <a:srgbClr val="FF0000"/>
                </a:solidFill>
              </a:rPr>
              <a:t>.</a:t>
            </a:r>
            <a:endParaRPr lang="en-US" altLang="zh-CN" sz="2400" dirty="0" smtClean="0">
              <a:solidFill>
                <a:srgbClr val="3333FF"/>
              </a:solidFill>
            </a:endParaRPr>
          </a:p>
        </p:txBody>
      </p:sp>
      <p:sp>
        <p:nvSpPr>
          <p:cNvPr id="3" name="标题 2"/>
          <p:cNvSpPr>
            <a:spLocks noGrp="1"/>
          </p:cNvSpPr>
          <p:nvPr>
            <p:ph type="title"/>
          </p:nvPr>
        </p:nvSpPr>
        <p:spPr/>
        <p:txBody>
          <a:bodyPr/>
          <a:lstStyle/>
          <a:p>
            <a:r>
              <a:rPr lang="en-US" altLang="zh-CN" dirty="0" smtClean="0"/>
              <a:t>Security Discussions</a:t>
            </a:r>
            <a:endParaRPr lang="zh-CN" altLang="en-US" dirty="0"/>
          </a:p>
        </p:txBody>
      </p:sp>
      <p:sp>
        <p:nvSpPr>
          <p:cNvPr id="4" name="灯片编号占位符 3"/>
          <p:cNvSpPr>
            <a:spLocks noGrp="1"/>
          </p:cNvSpPr>
          <p:nvPr>
            <p:ph type="sldNum" sz="quarter" idx="12"/>
          </p:nvPr>
        </p:nvSpPr>
        <p:spPr>
          <a:xfrm>
            <a:off x="8027988" y="6525344"/>
            <a:ext cx="985837" cy="365125"/>
          </a:xfrm>
        </p:spPr>
        <p:txBody>
          <a:bodyPr/>
          <a:lstStyle/>
          <a:p>
            <a:pPr>
              <a:defRPr/>
            </a:pPr>
            <a:fld id="{0EC8E27E-8D50-4935-97BA-5FA782506CC6}" type="slidenum">
              <a:rPr lang="zh-CN" altLang="en-US" smtClean="0"/>
              <a:pPr>
                <a:defRPr/>
              </a:pPr>
              <a:t>39</a:t>
            </a:fld>
            <a:endParaRPr lang="zh-CN" altLang="en-US" dirty="0"/>
          </a:p>
        </p:txBody>
      </p:sp>
      <p:sp>
        <p:nvSpPr>
          <p:cNvPr id="6" name="TextBox 5"/>
          <p:cNvSpPr txBox="1"/>
          <p:nvPr/>
        </p:nvSpPr>
        <p:spPr>
          <a:xfrm>
            <a:off x="1763688" y="2996952"/>
            <a:ext cx="4968552" cy="612000"/>
          </a:xfrm>
          <a:prstGeom prst="rect">
            <a:avLst/>
          </a:prstGeom>
          <a:solidFill>
            <a:srgbClr val="00B050"/>
          </a:solidFill>
          <a:ln w="28575">
            <a:solidFill>
              <a:srgbClr val="FF3300"/>
            </a:solidFill>
            <a:prstDash val="solid"/>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pk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n, b</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public</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sp>
        <p:nvSpPr>
          <p:cNvPr id="7" name="TextBox 6"/>
          <p:cNvSpPr txBox="1"/>
          <p:nvPr/>
        </p:nvSpPr>
        <p:spPr>
          <a:xfrm>
            <a:off x="1738933" y="4257024"/>
            <a:ext cx="4968552" cy="523220"/>
          </a:xfrm>
          <a:prstGeom prst="rect">
            <a:avLst/>
          </a:prstGeom>
          <a:solidFill>
            <a:srgbClr val="000000"/>
          </a:solidFill>
          <a:ln w="28575">
            <a:solidFill>
              <a:srgbClr val="FF3300"/>
            </a:solidFill>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sk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p, q, a</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secret</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sp>
        <p:nvSpPr>
          <p:cNvPr id="8" name="下箭头 7"/>
          <p:cNvSpPr/>
          <p:nvPr/>
        </p:nvSpPr>
        <p:spPr>
          <a:xfrm>
            <a:off x="3059832" y="3716896"/>
            <a:ext cx="288032" cy="4681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上箭头 8"/>
          <p:cNvSpPr/>
          <p:nvPr/>
        </p:nvSpPr>
        <p:spPr>
          <a:xfrm>
            <a:off x="5436096" y="3716896"/>
            <a:ext cx="288032" cy="46812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843808" y="3610693"/>
            <a:ext cx="875415" cy="646331"/>
          </a:xfrm>
          <a:prstGeom prst="rect">
            <a:avLst/>
          </a:prstGeom>
          <a:noFill/>
        </p:spPr>
        <p:txBody>
          <a:bodyPr wrap="square" rtlCol="0">
            <a:spAutoFit/>
          </a:bodyPr>
          <a:lstStyle/>
          <a:p>
            <a:r>
              <a:rPr lang="en-US" altLang="zh-CN" sz="3600" b="1" dirty="0" smtClean="0">
                <a:solidFill>
                  <a:srgbClr val="FF0000"/>
                </a:solidFill>
              </a:rPr>
              <a:t>×</a:t>
            </a:r>
            <a:endParaRPr lang="zh-CN" altLang="en-US" sz="3600" b="1" dirty="0">
              <a:solidFill>
                <a:srgbClr val="FF0000"/>
              </a:solidFill>
            </a:endParaRPr>
          </a:p>
        </p:txBody>
      </p:sp>
      <p:sp>
        <p:nvSpPr>
          <p:cNvPr id="11" name="TextBox 10"/>
          <p:cNvSpPr txBox="1"/>
          <p:nvPr/>
        </p:nvSpPr>
        <p:spPr>
          <a:xfrm>
            <a:off x="899592" y="3712898"/>
            <a:ext cx="2088232" cy="400110"/>
          </a:xfrm>
          <a:prstGeom prst="rect">
            <a:avLst/>
          </a:prstGeom>
          <a:noFill/>
          <a:ln>
            <a:noFill/>
          </a:ln>
        </p:spPr>
        <p:txBody>
          <a:bodyPr wrap="square" rtlCol="0">
            <a:spAutoFit/>
          </a:bodyPr>
          <a:lstStyle/>
          <a:p>
            <a:r>
              <a:rPr lang="en-US" altLang="zh-CN" b="1" i="1" dirty="0" smtClean="0">
                <a:solidFill>
                  <a:srgbClr val="FF0000"/>
                </a:solidFill>
              </a:rPr>
              <a:t>n</a:t>
            </a:r>
            <a:r>
              <a:rPr lang="en-US" altLang="zh-CN" b="1" dirty="0" smtClean="0">
                <a:solidFill>
                  <a:srgbClr val="FF0000"/>
                </a:solidFill>
              </a:rPr>
              <a:t> should be large</a:t>
            </a:r>
            <a:endParaRPr lang="zh-CN" altLang="en-US" b="1" dirty="0">
              <a:solidFill>
                <a:srgbClr val="FF0000"/>
              </a:solidFill>
            </a:endParaRPr>
          </a:p>
        </p:txBody>
      </p:sp>
      <p:sp>
        <p:nvSpPr>
          <p:cNvPr id="13" name="圆角矩形 12"/>
          <p:cNvSpPr/>
          <p:nvPr/>
        </p:nvSpPr>
        <p:spPr>
          <a:xfrm>
            <a:off x="287660" y="4941168"/>
            <a:ext cx="8726319" cy="1656184"/>
          </a:xfrm>
          <a:prstGeom prst="roundRect">
            <a:avLst>
              <a:gd name="adj" fmla="val 5720"/>
            </a:avLst>
          </a:prstGeom>
          <a:solidFill>
            <a:schemeClr val="accent3">
              <a:lumMod val="20000"/>
              <a:lumOff val="80000"/>
            </a:schemeClr>
          </a:solid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
          <p:cNvSpPr txBox="1">
            <a:spLocks/>
          </p:cNvSpPr>
          <p:nvPr/>
        </p:nvSpPr>
        <p:spPr bwMode="auto">
          <a:xfrm>
            <a:off x="323528" y="5013176"/>
            <a:ext cx="8784976"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buNone/>
            </a:pPr>
            <a:r>
              <a:rPr lang="en-US" altLang="zh-CN" sz="2400" dirty="0" smtClean="0">
                <a:solidFill>
                  <a:srgbClr val="3333FF"/>
                </a:solidFill>
              </a:rPr>
              <a:t>Security of RSA is </a:t>
            </a:r>
            <a:r>
              <a:rPr lang="en-US" altLang="zh-CN" sz="2400" dirty="0" smtClean="0"/>
              <a:t>based on </a:t>
            </a:r>
            <a:r>
              <a:rPr lang="en-US" altLang="zh-CN" sz="2400" dirty="0" smtClean="0">
                <a:solidFill>
                  <a:srgbClr val="FF0000"/>
                </a:solidFill>
              </a:rPr>
              <a:t>the difficulty of factorizing the large integer </a:t>
            </a:r>
            <a:r>
              <a:rPr lang="en-US" altLang="zh-CN" sz="2400" i="1" dirty="0" smtClean="0">
                <a:solidFill>
                  <a:srgbClr val="FF0000"/>
                </a:solidFill>
              </a:rPr>
              <a:t>n=</a:t>
            </a:r>
            <a:r>
              <a:rPr lang="en-US" altLang="zh-CN" sz="2400" i="1" dirty="0" err="1" smtClean="0">
                <a:solidFill>
                  <a:srgbClr val="FF0000"/>
                </a:solidFill>
              </a:rPr>
              <a:t>pq</a:t>
            </a:r>
            <a:endParaRPr lang="en-US" altLang="zh-CN" sz="1200" i="1" dirty="0" smtClean="0">
              <a:solidFill>
                <a:srgbClr val="FF0000"/>
              </a:solidFill>
            </a:endParaRPr>
          </a:p>
          <a:p>
            <a:pPr lvl="1"/>
            <a:r>
              <a:rPr lang="en-US" altLang="zh-CN" sz="2400" dirty="0" smtClean="0">
                <a:solidFill>
                  <a:srgbClr val="3333FF"/>
                </a:solidFill>
              </a:rPr>
              <a:t>the difficulty of break RSA </a:t>
            </a:r>
            <a:r>
              <a:rPr lang="zh-CN" altLang="en-US" sz="2400" dirty="0" smtClean="0">
                <a:solidFill>
                  <a:srgbClr val="FF0000"/>
                </a:solidFill>
              </a:rPr>
              <a:t>≤</a:t>
            </a:r>
            <a:r>
              <a:rPr lang="zh-CN" altLang="en-US" sz="2400" dirty="0" smtClean="0">
                <a:solidFill>
                  <a:srgbClr val="3333FF"/>
                </a:solidFill>
              </a:rPr>
              <a:t> </a:t>
            </a:r>
            <a:r>
              <a:rPr lang="en-US" altLang="zh-CN" sz="2400" dirty="0" smtClean="0">
                <a:solidFill>
                  <a:srgbClr val="3333FF"/>
                </a:solidFill>
              </a:rPr>
              <a:t>the difficulty of factoring </a:t>
            </a:r>
            <a:r>
              <a:rPr lang="en-US" altLang="zh-CN" sz="2400" i="1" dirty="0" smtClean="0">
                <a:solidFill>
                  <a:srgbClr val="3333FF"/>
                </a:solidFill>
              </a:rPr>
              <a:t>n</a:t>
            </a:r>
            <a:r>
              <a:rPr lang="en-US" altLang="zh-CN" sz="2400" dirty="0" smtClean="0">
                <a:solidFill>
                  <a:srgbClr val="3333FF"/>
                </a:solidFill>
              </a:rPr>
              <a:t>.</a:t>
            </a:r>
            <a:endParaRPr lang="en-US" altLang="zh-CN" sz="2400" dirty="0">
              <a:solidFill>
                <a:srgbClr val="3333FF"/>
              </a:solidFill>
            </a:endParaRPr>
          </a:p>
        </p:txBody>
      </p:sp>
    </p:spTree>
    <p:extLst>
      <p:ext uri="{BB962C8B-B14F-4D97-AF65-F5344CB8AC3E}">
        <p14:creationId xmlns:p14="http://schemas.microsoft.com/office/powerpoint/2010/main" val="6755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3"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4</a:t>
            </a:fld>
            <a:endParaRPr lang="zh-CN" altLang="en-US" dirty="0"/>
          </a:p>
        </p:txBody>
      </p:sp>
      <p:sp>
        <p:nvSpPr>
          <p:cNvPr id="4" name="标题 3"/>
          <p:cNvSpPr>
            <a:spLocks noGrp="1"/>
          </p:cNvSpPr>
          <p:nvPr>
            <p:ph type="title"/>
          </p:nvPr>
        </p:nvSpPr>
        <p:spPr/>
        <p:txBody>
          <a:bodyPr>
            <a:normAutofit/>
          </a:bodyPr>
          <a:lstStyle/>
          <a:p>
            <a:r>
              <a:rPr lang="en-US" altLang="zh-CN" dirty="0" smtClean="0"/>
              <a:t>Why PKC?</a:t>
            </a:r>
            <a:endParaRPr lang="zh-CN" altLang="en-US" dirty="0"/>
          </a:p>
        </p:txBody>
      </p:sp>
      <p:sp>
        <p:nvSpPr>
          <p:cNvPr id="5" name="灯片编号占位符 2"/>
          <p:cNvSpPr txBox="1">
            <a:spLocks/>
          </p:cNvSpPr>
          <p:nvPr/>
        </p:nvSpPr>
        <p:spPr>
          <a:xfrm>
            <a:off x="8028384" y="6407944"/>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sp>
        <p:nvSpPr>
          <p:cNvPr id="9" name="内容占位符 8"/>
          <p:cNvSpPr>
            <a:spLocks noGrp="1"/>
          </p:cNvSpPr>
          <p:nvPr>
            <p:ph idx="1"/>
          </p:nvPr>
        </p:nvSpPr>
        <p:spPr>
          <a:xfrm>
            <a:off x="179512" y="1196752"/>
            <a:ext cx="8712968" cy="1701922"/>
          </a:xfrm>
        </p:spPr>
        <p:txBody>
          <a:bodyPr>
            <a:noAutofit/>
          </a:bodyPr>
          <a:lstStyle/>
          <a:p>
            <a:pPr>
              <a:lnSpc>
                <a:spcPct val="100000"/>
              </a:lnSpc>
            </a:pPr>
            <a:r>
              <a:rPr lang="en-US" altLang="zh-CN" kern="0" dirty="0" smtClean="0">
                <a:solidFill>
                  <a:srgbClr val="3333FF"/>
                </a:solidFill>
              </a:rPr>
              <a:t>Solution 1: SKC</a:t>
            </a:r>
          </a:p>
          <a:p>
            <a:pPr marL="392113" lvl="1" indent="0">
              <a:lnSpc>
                <a:spcPct val="100000"/>
              </a:lnSpc>
              <a:buNone/>
            </a:pPr>
            <a:r>
              <a:rPr lang="en-US" altLang="zh-CN" sz="2400" kern="0" dirty="0" smtClean="0">
                <a:solidFill>
                  <a:srgbClr val="FF0000"/>
                </a:solidFill>
              </a:rPr>
              <a:t>Drawback: </a:t>
            </a:r>
            <a:r>
              <a:rPr lang="en-US" altLang="zh-CN" sz="2400" kern="0" dirty="0" smtClean="0">
                <a:solidFill>
                  <a:schemeClr val="tx1">
                    <a:lumMod val="75000"/>
                    <a:lumOff val="25000"/>
                  </a:schemeClr>
                </a:solidFill>
              </a:rPr>
              <a:t>The key should be transmitted in a secure channel and kept in a secure place.</a:t>
            </a:r>
          </a:p>
        </p:txBody>
      </p:sp>
      <p:sp>
        <p:nvSpPr>
          <p:cNvPr id="23" name="云形 22"/>
          <p:cNvSpPr/>
          <p:nvPr/>
        </p:nvSpPr>
        <p:spPr>
          <a:xfrm>
            <a:off x="2870028" y="3071240"/>
            <a:ext cx="3456384" cy="1440160"/>
          </a:xfrm>
          <a:prstGeom prst="clou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itchFamily="18" charset="0"/>
                <a:cs typeface="Times New Roman" pitchFamily="18" charset="0"/>
              </a:rPr>
              <a:t>Internet</a:t>
            </a:r>
          </a:p>
          <a:p>
            <a:pPr algn="ctr"/>
            <a:endParaRPr lang="zh-CN" altLang="en-US" b="1" dirty="0">
              <a:latin typeface="Times New Roman" pitchFamily="18" charset="0"/>
              <a:cs typeface="Times New Roman" pitchFamily="18" charset="0"/>
            </a:endParaRPr>
          </a:p>
        </p:txBody>
      </p:sp>
      <p:sp>
        <p:nvSpPr>
          <p:cNvPr id="24" name="右箭头 23"/>
          <p:cNvSpPr/>
          <p:nvPr/>
        </p:nvSpPr>
        <p:spPr>
          <a:xfrm>
            <a:off x="3014044" y="3790180"/>
            <a:ext cx="3083804" cy="289172"/>
          </a:xfrm>
          <a:prstGeom prst="rightArrow">
            <a:avLst/>
          </a:prstGeom>
          <a:solidFill>
            <a:srgbClr val="568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877285" y="3863328"/>
            <a:ext cx="1357322" cy="461665"/>
          </a:xfrm>
          <a:prstGeom prst="rect">
            <a:avLst/>
          </a:prstGeom>
          <a:solidFill>
            <a:schemeClr val="bg1"/>
          </a:solidFill>
        </p:spPr>
        <p:txBody>
          <a:bodyPr wrap="square" rtlCol="0">
            <a:spAutoFit/>
          </a:bodyPr>
          <a:lstStyle/>
          <a:p>
            <a:pPr algn="ctr"/>
            <a:r>
              <a:rPr lang="en-US" altLang="zh-CN" sz="2400" b="1" dirty="0" smtClean="0">
                <a:solidFill>
                  <a:srgbClr val="FF0000"/>
                </a:solidFill>
                <a:cs typeface="Times New Roman" pitchFamily="18" charset="0"/>
              </a:rPr>
              <a:t>secret</a:t>
            </a:r>
            <a:endParaRPr lang="zh-CN" altLang="en-US" sz="2400" b="1" dirty="0">
              <a:solidFill>
                <a:srgbClr val="FF0000"/>
              </a:solidFill>
              <a:latin typeface="Times New Roman" pitchFamily="18" charset="0"/>
              <a:cs typeface="Times New Roman" pitchFamily="18" charset="0"/>
            </a:endParaRPr>
          </a:p>
        </p:txBody>
      </p:sp>
      <p:sp>
        <p:nvSpPr>
          <p:cNvPr id="26" name="圆角矩形 25"/>
          <p:cNvSpPr/>
          <p:nvPr/>
        </p:nvSpPr>
        <p:spPr>
          <a:xfrm>
            <a:off x="3419872" y="2996952"/>
            <a:ext cx="2376264" cy="72008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SKC</a:t>
            </a:r>
            <a:endParaRPr lang="zh-CN" altLang="en-US" sz="3200" dirty="0"/>
          </a:p>
        </p:txBody>
      </p:sp>
      <p:pic>
        <p:nvPicPr>
          <p:cNvPr id="17" name="Picture 5"/>
          <p:cNvPicPr>
            <a:picLocks noChangeAspect="1" noChangeArrowheads="1"/>
          </p:cNvPicPr>
          <p:nvPr/>
        </p:nvPicPr>
        <p:blipFill>
          <a:blip r:embed="rId3" cstate="print"/>
          <a:srcRect/>
          <a:stretch>
            <a:fillRect/>
          </a:stretch>
        </p:blipFill>
        <p:spPr bwMode="auto">
          <a:xfrm>
            <a:off x="6660232" y="3140968"/>
            <a:ext cx="1404938" cy="1408112"/>
          </a:xfrm>
          <a:prstGeom prst="rect">
            <a:avLst/>
          </a:prstGeom>
          <a:noFill/>
          <a:ln w="12700">
            <a:noFill/>
            <a:miter lim="800000"/>
            <a:headEnd/>
            <a:tailEnd/>
          </a:ln>
        </p:spPr>
      </p:pic>
      <p:pic>
        <p:nvPicPr>
          <p:cNvPr id="18" name="Picture 4"/>
          <p:cNvPicPr>
            <a:picLocks noChangeAspect="1" noChangeArrowheads="1"/>
          </p:cNvPicPr>
          <p:nvPr/>
        </p:nvPicPr>
        <p:blipFill>
          <a:blip r:embed="rId4" cstate="print"/>
          <a:srcRect/>
          <a:stretch>
            <a:fillRect/>
          </a:stretch>
        </p:blipFill>
        <p:spPr bwMode="auto">
          <a:xfrm>
            <a:off x="971600" y="3140968"/>
            <a:ext cx="1166813" cy="1428750"/>
          </a:xfrm>
          <a:prstGeom prst="rect">
            <a:avLst/>
          </a:prstGeom>
          <a:noFill/>
          <a:ln w="12700">
            <a:noFill/>
            <a:miter lim="800000"/>
            <a:headEnd/>
            <a:tailEnd/>
          </a:ln>
        </p:spPr>
      </p:pic>
      <p:pic>
        <p:nvPicPr>
          <p:cNvPr id="31" name="Picture 1" descr="C:\Users\秀姐\Desktop\key1.jpg"/>
          <p:cNvPicPr>
            <a:picLocks noChangeAspect="1" noChangeArrowheads="1"/>
          </p:cNvPicPr>
          <p:nvPr/>
        </p:nvPicPr>
        <p:blipFill>
          <a:blip r:embed="rId5" cstate="print"/>
          <a:srcRect l="21088" r="29705"/>
          <a:stretch>
            <a:fillRect/>
          </a:stretch>
        </p:blipFill>
        <p:spPr bwMode="auto">
          <a:xfrm rot="16722610">
            <a:off x="3219774" y="5275891"/>
            <a:ext cx="648072" cy="1317050"/>
          </a:xfrm>
          <a:prstGeom prst="rect">
            <a:avLst/>
          </a:prstGeom>
          <a:noFill/>
        </p:spPr>
      </p:pic>
      <p:pic>
        <p:nvPicPr>
          <p:cNvPr id="33" name="Picture 1" descr="C:\Users\秀姐\Desktop\key1.jpg"/>
          <p:cNvPicPr>
            <a:picLocks noChangeAspect="1" noChangeArrowheads="1"/>
          </p:cNvPicPr>
          <p:nvPr/>
        </p:nvPicPr>
        <p:blipFill>
          <a:blip r:embed="rId5" cstate="print"/>
          <a:srcRect l="21088" r="29705"/>
          <a:stretch>
            <a:fillRect/>
          </a:stretch>
        </p:blipFill>
        <p:spPr bwMode="auto">
          <a:xfrm rot="16722610">
            <a:off x="5884069" y="5204453"/>
            <a:ext cx="648072" cy="1317050"/>
          </a:xfrm>
          <a:prstGeom prst="rect">
            <a:avLst/>
          </a:prstGeom>
          <a:noFill/>
        </p:spPr>
      </p:pic>
      <p:pic>
        <p:nvPicPr>
          <p:cNvPr id="34" name="Picture 5" descr="D:\Teaching in JNU\2014春 - 密码学 - 国际学院\Lecture 1\symmetric.gif"/>
          <p:cNvPicPr>
            <a:picLocks noChangeAspect="1" noChangeArrowheads="1"/>
          </p:cNvPicPr>
          <p:nvPr/>
        </p:nvPicPr>
        <p:blipFill>
          <a:blip r:embed="rId6" cstate="print"/>
          <a:srcRect l="72382"/>
          <a:stretch>
            <a:fillRect/>
          </a:stretch>
        </p:blipFill>
        <p:spPr bwMode="auto">
          <a:xfrm>
            <a:off x="4211960" y="4437112"/>
            <a:ext cx="989112" cy="1495425"/>
          </a:xfrm>
          <a:prstGeom prst="rect">
            <a:avLst/>
          </a:prstGeom>
          <a:noFill/>
          <a:ln w="9525">
            <a:noFill/>
            <a:miter lim="800000"/>
            <a:headEnd/>
            <a:tailEnd/>
          </a:ln>
        </p:spPr>
      </p:pic>
      <p:pic>
        <p:nvPicPr>
          <p:cNvPr id="35" name="Picture 5" descr="D:\Teaching in JNU\2014春 - 密码学 - 国际学院\Lecture 1\symmetric.gif"/>
          <p:cNvPicPr>
            <a:picLocks noChangeAspect="1" noChangeArrowheads="1"/>
          </p:cNvPicPr>
          <p:nvPr/>
        </p:nvPicPr>
        <p:blipFill>
          <a:blip r:embed="rId6" cstate="print"/>
          <a:srcRect r="71851"/>
          <a:stretch>
            <a:fillRect/>
          </a:stretch>
        </p:blipFill>
        <p:spPr bwMode="auto">
          <a:xfrm>
            <a:off x="1115616" y="5085184"/>
            <a:ext cx="1008112" cy="1495425"/>
          </a:xfrm>
          <a:prstGeom prst="rect">
            <a:avLst/>
          </a:prstGeom>
          <a:noFill/>
          <a:ln w="9525">
            <a:noFill/>
            <a:miter lim="800000"/>
            <a:headEnd/>
            <a:tailEnd/>
          </a:ln>
        </p:spPr>
      </p:pic>
      <p:pic>
        <p:nvPicPr>
          <p:cNvPr id="36" name="Picture 5" descr="D:\Teaching in JNU\2014春 - 密码学 - 国际学院\Lecture 1\symmetric.gif"/>
          <p:cNvPicPr>
            <a:picLocks noChangeAspect="1" noChangeArrowheads="1"/>
          </p:cNvPicPr>
          <p:nvPr/>
        </p:nvPicPr>
        <p:blipFill>
          <a:blip r:embed="rId6" cstate="print"/>
          <a:srcRect r="71851"/>
          <a:stretch>
            <a:fillRect/>
          </a:stretch>
        </p:blipFill>
        <p:spPr bwMode="auto">
          <a:xfrm>
            <a:off x="7452320" y="5173935"/>
            <a:ext cx="1008112" cy="1495425"/>
          </a:xfrm>
          <a:prstGeom prst="rect">
            <a:avLst/>
          </a:prstGeom>
          <a:noFill/>
          <a:ln w="9525">
            <a:noFill/>
            <a:miter lim="800000"/>
            <a:headEnd/>
            <a:tailEnd/>
          </a:ln>
        </p:spPr>
      </p:pic>
      <p:cxnSp>
        <p:nvCxnSpPr>
          <p:cNvPr id="37" name="直接连接符 36"/>
          <p:cNvCxnSpPr>
            <a:stCxn id="35" idx="3"/>
            <a:endCxn id="34" idx="1"/>
          </p:cNvCxnSpPr>
          <p:nvPr/>
        </p:nvCxnSpPr>
        <p:spPr>
          <a:xfrm flipV="1">
            <a:off x="2123728" y="5184825"/>
            <a:ext cx="2088232" cy="648072"/>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4" idx="3"/>
            <a:endCxn id="36" idx="1"/>
          </p:cNvCxnSpPr>
          <p:nvPr/>
        </p:nvCxnSpPr>
        <p:spPr>
          <a:xfrm>
            <a:off x="5201072" y="5184825"/>
            <a:ext cx="2251248" cy="736823"/>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3707904" y="6264696"/>
            <a:ext cx="2376264" cy="40466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Times New Roman" pitchFamily="18" charset="0"/>
                <a:cs typeface="Times New Roman" pitchFamily="18" charset="0"/>
              </a:rPr>
              <a:t>secure channel</a:t>
            </a:r>
            <a:endParaRPr lang="zh-CN" altLang="en-US" sz="2400" b="1" dirty="0">
              <a:solidFill>
                <a:schemeClr val="bg1"/>
              </a:solidFill>
              <a:latin typeface="Times New Roman" pitchFamily="18" charset="0"/>
              <a:cs typeface="Times New Roman" pitchFamily="18" charset="0"/>
            </a:endParaRPr>
          </a:p>
        </p:txBody>
      </p:sp>
      <p:cxnSp>
        <p:nvCxnSpPr>
          <p:cNvPr id="41" name="肘形连接符 40"/>
          <p:cNvCxnSpPr/>
          <p:nvPr/>
        </p:nvCxnSpPr>
        <p:spPr>
          <a:xfrm>
            <a:off x="3275856" y="6165304"/>
            <a:ext cx="432048" cy="288032"/>
          </a:xfrm>
          <a:prstGeom prst="bentConnector3">
            <a:avLst>
              <a:gd name="adj1" fmla="val 2617"/>
            </a:avLst>
          </a:prstGeom>
          <a:ln w="28575">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6041318" y="6050446"/>
            <a:ext cx="517748" cy="432048"/>
          </a:xfrm>
          <a:prstGeom prst="bentConnector2">
            <a:avLst/>
          </a:prstGeom>
          <a:ln w="28575">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6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22" presetClass="entr" presetSubtype="4"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10"/>
                                        <p:tgtEl>
                                          <p:spTgt spid="37"/>
                                        </p:tgtEl>
                                      </p:cBhvr>
                                    </p:animEffect>
                                  </p:childTnLst>
                                </p:cTn>
                              </p:par>
                            </p:childTnLst>
                          </p:cTn>
                        </p:par>
                        <p:par>
                          <p:cTn id="13" fill="hold">
                            <p:stCondLst>
                              <p:cond delay="10"/>
                            </p:stCondLst>
                            <p:childTnLst>
                              <p:par>
                                <p:cTn id="14" presetID="1"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10"/>
                            </p:stCondLst>
                            <p:childTnLst>
                              <p:par>
                                <p:cTn id="17" presetID="1"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22" presetClass="entr" presetSubtype="8"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10"/>
                                        <p:tgtEl>
                                          <p:spTgt spid="38"/>
                                        </p:tgtEl>
                                      </p:cBhvr>
                                    </p:animEffect>
                                  </p:childTnLst>
                                </p:cTn>
                              </p:par>
                            </p:childTnLst>
                          </p:cTn>
                        </p:par>
                        <p:par>
                          <p:cTn id="22" fill="hold">
                            <p:stCondLst>
                              <p:cond delay="20"/>
                            </p:stCondLst>
                            <p:childTnLst>
                              <p:par>
                                <p:cTn id="23" presetID="1"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8" presetClass="emph" presetSubtype="0" fill="hold" nodeType="withEffect">
                                  <p:stCondLst>
                                    <p:cond delay="0"/>
                                  </p:stCondLst>
                                  <p:childTnLst>
                                    <p:animRot by="21600000">
                                      <p:cBhvr>
                                        <p:cTn id="34" dur="2000" fill="hold"/>
                                        <p:tgtEl>
                                          <p:spTgt spid="31"/>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33"/>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8229600" cy="4320480"/>
          </a:xfrm>
        </p:spPr>
        <p:txBody>
          <a:bodyPr/>
          <a:lstStyle/>
          <a:p>
            <a:r>
              <a:rPr lang="en-US" altLang="zh-CN" sz="2800" dirty="0" smtClean="0"/>
              <a:t>Factoring </a:t>
            </a:r>
            <a:r>
              <a:rPr lang="en-US" altLang="zh-CN" sz="2800" i="1" dirty="0" smtClean="0"/>
              <a:t>n</a:t>
            </a:r>
            <a:r>
              <a:rPr lang="en-US" altLang="zh-CN" sz="2800" dirty="0" smtClean="0"/>
              <a:t>:</a:t>
            </a:r>
            <a:r>
              <a:rPr lang="en-US" altLang="zh-CN" sz="2800" i="1" dirty="0" smtClean="0"/>
              <a:t> </a:t>
            </a:r>
            <a:r>
              <a:rPr lang="en-US" altLang="zh-CN" sz="2800" i="1" dirty="0" smtClean="0">
                <a:solidFill>
                  <a:srgbClr val="3333FF"/>
                </a:solidFill>
              </a:rPr>
              <a:t>n=</a:t>
            </a:r>
            <a:r>
              <a:rPr lang="en-US" altLang="zh-CN" sz="2800" i="1" dirty="0" err="1" smtClean="0">
                <a:solidFill>
                  <a:srgbClr val="3333FF"/>
                </a:solidFill>
              </a:rPr>
              <a:t>pq</a:t>
            </a:r>
            <a:endParaRPr lang="en-US" altLang="zh-CN" sz="2800" i="1" dirty="0" smtClean="0">
              <a:solidFill>
                <a:srgbClr val="3333FF"/>
              </a:solidFill>
            </a:endParaRPr>
          </a:p>
          <a:p>
            <a:pPr lvl="1"/>
            <a:r>
              <a:rPr lang="en-US" altLang="zh-CN" sz="2400" dirty="0" smtClean="0">
                <a:solidFill>
                  <a:srgbClr val="FF3300"/>
                </a:solidFill>
              </a:rPr>
              <a:t>Algorithms in Practice</a:t>
            </a:r>
          </a:p>
          <a:p>
            <a:pPr lvl="2"/>
            <a:r>
              <a:rPr lang="en-US" altLang="zh-CN" sz="2000" dirty="0" smtClean="0">
                <a:solidFill>
                  <a:srgbClr val="3333FF"/>
                </a:solidFill>
              </a:rPr>
              <a:t>The Quadratic Sieve Alg.</a:t>
            </a:r>
          </a:p>
          <a:p>
            <a:pPr lvl="2"/>
            <a:r>
              <a:rPr lang="en-US" altLang="zh-CN" sz="2000" dirty="0" smtClean="0">
                <a:solidFill>
                  <a:srgbClr val="3333FF"/>
                </a:solidFill>
              </a:rPr>
              <a:t>The Elliptic Curve Factoring Alg.</a:t>
            </a:r>
          </a:p>
          <a:p>
            <a:pPr lvl="2"/>
            <a:r>
              <a:rPr lang="en-US" altLang="zh-CN" sz="2000" dirty="0" smtClean="0">
                <a:solidFill>
                  <a:srgbClr val="3333FF"/>
                </a:solidFill>
              </a:rPr>
              <a:t>The Number Field Sieve</a:t>
            </a:r>
          </a:p>
          <a:p>
            <a:pPr lvl="1"/>
            <a:r>
              <a:rPr lang="en-US" altLang="zh-CN" sz="2400" dirty="0" smtClean="0">
                <a:solidFill>
                  <a:srgbClr val="FF3300"/>
                </a:solidFill>
              </a:rPr>
              <a:t>Precursor Algorithms</a:t>
            </a:r>
          </a:p>
          <a:p>
            <a:pPr lvl="2"/>
            <a:r>
              <a:rPr lang="en-US" altLang="zh-CN" sz="2000" dirty="0" smtClean="0">
                <a:solidFill>
                  <a:srgbClr val="3333FF"/>
                </a:solidFill>
              </a:rPr>
              <a:t>The Pollard Rho Alg.</a:t>
            </a:r>
          </a:p>
          <a:p>
            <a:pPr lvl="2"/>
            <a:r>
              <a:rPr lang="en-US" altLang="zh-CN" sz="2000" dirty="0" smtClean="0">
                <a:solidFill>
                  <a:srgbClr val="3333FF"/>
                </a:solidFill>
              </a:rPr>
              <a:t>The Pollard p-1 Alg.</a:t>
            </a:r>
          </a:p>
          <a:p>
            <a:pPr lvl="2"/>
            <a:r>
              <a:rPr lang="en-US" altLang="zh-CN" sz="2000" dirty="0" smtClean="0">
                <a:solidFill>
                  <a:srgbClr val="3333FF"/>
                </a:solidFill>
              </a:rPr>
              <a:t>Dixon’s Random Squares Alg.</a:t>
            </a:r>
            <a:endParaRPr lang="zh-CN" altLang="en-US" sz="2000" dirty="0">
              <a:solidFill>
                <a:srgbClr val="3333FF"/>
              </a:solidFill>
            </a:endParaRPr>
          </a:p>
        </p:txBody>
      </p:sp>
      <p:sp>
        <p:nvSpPr>
          <p:cNvPr id="3" name="标题 2"/>
          <p:cNvSpPr>
            <a:spLocks noGrp="1"/>
          </p:cNvSpPr>
          <p:nvPr>
            <p:ph type="title"/>
          </p:nvPr>
        </p:nvSpPr>
        <p:spPr/>
        <p:txBody>
          <a:bodyPr>
            <a:normAutofit fontScale="90000"/>
          </a:bodyPr>
          <a:lstStyle/>
          <a:p>
            <a:r>
              <a:rPr lang="en-US" altLang="zh-CN" dirty="0" smtClean="0"/>
              <a:t>Algorithms of Factoring </a:t>
            </a:r>
            <a:r>
              <a:rPr lang="en-US" altLang="zh-CN" i="1" dirty="0" smtClean="0">
                <a:latin typeface="Times New Roman" panose="02020603050405020304" pitchFamily="18" charset="0"/>
                <a:cs typeface="Times New Roman" panose="02020603050405020304" pitchFamily="18" charset="0"/>
              </a:rPr>
              <a:t>n </a:t>
            </a:r>
            <a:r>
              <a:rPr lang="en-US" altLang="zh-CN" dirty="0" smtClean="0">
                <a:latin typeface="Times New Roman" panose="02020603050405020304" pitchFamily="18" charset="0"/>
                <a:cs typeface="Times New Roman" panose="02020603050405020304" pitchFamily="18" charset="0"/>
              </a:rPr>
              <a:t>(Skipped)</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40</a:t>
            </a:fld>
            <a:endParaRPr lang="zh-CN" altLang="en-US" dirty="0"/>
          </a:p>
        </p:txBody>
      </p:sp>
    </p:spTree>
    <p:extLst>
      <p:ext uri="{BB962C8B-B14F-4D97-AF65-F5344CB8AC3E}">
        <p14:creationId xmlns:p14="http://schemas.microsoft.com/office/powerpoint/2010/main" val="10569471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196752"/>
            <a:ext cx="8686800" cy="4680520"/>
          </a:xfrm>
        </p:spPr>
        <p:txBody>
          <a:bodyPr/>
          <a:lstStyle/>
          <a:p>
            <a:r>
              <a:rPr lang="en-US" altLang="zh-CN" sz="2800" u="sng" dirty="0">
                <a:solidFill>
                  <a:srgbClr val="FF0000"/>
                </a:solidFill>
              </a:rPr>
              <a:t>exhaustive search </a:t>
            </a:r>
            <a:r>
              <a:rPr lang="en-US" altLang="zh-CN" sz="2800" u="sng" dirty="0" smtClean="0">
                <a:solidFill>
                  <a:srgbClr val="FF0000"/>
                </a:solidFill>
              </a:rPr>
              <a:t>attack</a:t>
            </a:r>
            <a:r>
              <a:rPr lang="en-US" altLang="zh-CN" sz="2400" dirty="0" smtClean="0">
                <a:solidFill>
                  <a:srgbClr val="FF0000"/>
                </a:solidFill>
              </a:rPr>
              <a:t>:</a:t>
            </a:r>
            <a:r>
              <a:rPr lang="en-US" altLang="zh-CN" sz="2400" dirty="0" smtClean="0">
                <a:solidFill>
                  <a:srgbClr val="3333FF"/>
                </a:solidFill>
              </a:rPr>
              <a:t> by one computer with 1million executions per second</a:t>
            </a:r>
            <a:endParaRPr lang="en-US" altLang="zh-CN" sz="2400" dirty="0">
              <a:solidFill>
                <a:srgbClr val="3333FF"/>
              </a:solidFill>
            </a:endParaRPr>
          </a:p>
          <a:p>
            <a:pPr marL="109537" indent="0">
              <a:buNone/>
            </a:pPr>
            <a:r>
              <a:rPr lang="en-US" altLang="zh-CN" sz="2400" dirty="0" smtClean="0">
                <a:solidFill>
                  <a:srgbClr val="3333FF"/>
                </a:solidFill>
              </a:rPr>
              <a:t>    </a:t>
            </a:r>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endParaRPr lang="en-US" altLang="zh-CN" sz="2400" dirty="0">
              <a:solidFill>
                <a:srgbClr val="FF0000"/>
              </a:solidFill>
            </a:endParaRPr>
          </a:p>
          <a:p>
            <a:endParaRPr lang="en-US" altLang="zh-CN" sz="2400" dirty="0" smtClean="0">
              <a:solidFill>
                <a:srgbClr val="FF0000"/>
              </a:solidFill>
            </a:endParaRPr>
          </a:p>
          <a:p>
            <a:pPr marL="109537" indent="0">
              <a:buNone/>
            </a:pPr>
            <a:endParaRPr lang="zh-CN" altLang="en-US" sz="2000" dirty="0">
              <a:solidFill>
                <a:srgbClr val="3333FF"/>
              </a:solidFill>
            </a:endParaRPr>
          </a:p>
        </p:txBody>
      </p:sp>
      <p:sp>
        <p:nvSpPr>
          <p:cNvPr id="3" name="标题 2"/>
          <p:cNvSpPr>
            <a:spLocks noGrp="1"/>
          </p:cNvSpPr>
          <p:nvPr>
            <p:ph type="title"/>
          </p:nvPr>
        </p:nvSpPr>
        <p:spPr/>
        <p:txBody>
          <a:bodyPr/>
          <a:lstStyle/>
          <a:p>
            <a:r>
              <a:rPr lang="en-US" altLang="zh-CN" dirty="0" smtClean="0"/>
              <a:t>Factoring </a:t>
            </a:r>
            <a:r>
              <a:rPr lang="en-US" altLang="zh-CN" i="1" dirty="0" smtClean="0">
                <a:latin typeface="Times New Roman" panose="02020603050405020304" pitchFamily="18" charset="0"/>
                <a:cs typeface="Times New Roman" panose="02020603050405020304" pitchFamily="18" charset="0"/>
              </a:rPr>
              <a:t>n</a:t>
            </a:r>
            <a:r>
              <a:rPr lang="en-US" altLang="zh-CN" i="1" dirty="0" smtClean="0"/>
              <a:t> </a:t>
            </a:r>
            <a:r>
              <a:rPr lang="en-US" altLang="zh-CN" dirty="0" smtClean="0"/>
              <a:t>(1/3)</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41</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68798752"/>
              </p:ext>
            </p:extLst>
          </p:nvPr>
        </p:nvGraphicFramePr>
        <p:xfrm>
          <a:off x="899592" y="2276872"/>
          <a:ext cx="7416824" cy="3049736"/>
        </p:xfrm>
        <a:graphic>
          <a:graphicData uri="http://schemas.openxmlformats.org/drawingml/2006/table">
            <a:tbl>
              <a:tblPr firstRow="1" bandRow="1">
                <a:tableStyleId>{5C22544A-7EE6-4342-B048-85BDC9FD1C3A}</a:tableStyleId>
              </a:tblPr>
              <a:tblGrid>
                <a:gridCol w="3708412"/>
                <a:gridCol w="3708412"/>
              </a:tblGrid>
              <a:tr h="370840">
                <a:tc>
                  <a:txBody>
                    <a:bodyPr/>
                    <a:lstStyle/>
                    <a:p>
                      <a:pPr algn="ctr"/>
                      <a:r>
                        <a:rPr lang="en-US" altLang="zh-CN" sz="2000" b="1" dirty="0" smtClean="0">
                          <a:latin typeface="Times New Roman" panose="02020603050405020304" pitchFamily="18" charset="0"/>
                          <a:cs typeface="Times New Roman" panose="02020603050405020304" pitchFamily="18" charset="0"/>
                        </a:rPr>
                        <a:t>Length of Key </a:t>
                      </a:r>
                      <a:r>
                        <a:rPr lang="en-US" altLang="zh-CN" sz="2000" b="1" i="1" dirty="0" smtClean="0">
                          <a:latin typeface="Times New Roman" panose="02020603050405020304" pitchFamily="18" charset="0"/>
                          <a:cs typeface="Times New Roman" panose="02020603050405020304" pitchFamily="18" charset="0"/>
                        </a:rPr>
                        <a:t>n</a:t>
                      </a:r>
                      <a:r>
                        <a:rPr lang="en-US" altLang="zh-CN" sz="2000" b="1" dirty="0" smtClean="0">
                          <a:latin typeface="Times New Roman" panose="02020603050405020304" pitchFamily="18" charset="0"/>
                          <a:cs typeface="Times New Roman" panose="02020603050405020304" pitchFamily="18" charset="0"/>
                        </a:rPr>
                        <a:t> (bits)</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altLang="zh-CN" sz="2000" dirty="0" smtClean="0">
                          <a:latin typeface="Times New Roman" panose="02020603050405020304" pitchFamily="18" charset="0"/>
                          <a:cs typeface="Times New Roman" panose="02020603050405020304" pitchFamily="18" charset="0"/>
                        </a:rPr>
                        <a:t>Time of success attack (years)</a:t>
                      </a:r>
                      <a:endParaRPr lang="zh-CN" altLang="en-US" sz="2000" dirty="0">
                        <a:latin typeface="Times New Roman" panose="02020603050405020304" pitchFamily="18" charset="0"/>
                        <a:cs typeface="Times New Roman" panose="02020603050405020304" pitchFamily="18" charset="0"/>
                      </a:endParaRPr>
                    </a:p>
                  </a:txBody>
                  <a:tcPr/>
                </a:tc>
              </a:tr>
              <a:tr h="493256">
                <a:tc>
                  <a:txBody>
                    <a:bodyPr/>
                    <a:lstStyle/>
                    <a:p>
                      <a:pPr algn="ctr"/>
                      <a:r>
                        <a:rPr lang="en-US" altLang="zh-CN" b="1" dirty="0" smtClean="0">
                          <a:latin typeface="Times New Roman" panose="02020603050405020304" pitchFamily="18" charset="0"/>
                          <a:cs typeface="Times New Roman" panose="02020603050405020304" pitchFamily="18" charset="0"/>
                        </a:rPr>
                        <a:t>116</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400</a:t>
                      </a:r>
                      <a:endParaRPr lang="zh-CN" altLang="en-US" b="1" dirty="0">
                        <a:latin typeface="Times New Roman" panose="02020603050405020304" pitchFamily="18" charset="0"/>
                        <a:cs typeface="Times New Roman" panose="02020603050405020304" pitchFamily="18" charset="0"/>
                      </a:endParaRPr>
                    </a:p>
                  </a:txBody>
                  <a:tcPr/>
                </a:tc>
              </a:tr>
              <a:tr h="432048">
                <a:tc>
                  <a:txBody>
                    <a:bodyPr/>
                    <a:lstStyle/>
                    <a:p>
                      <a:pPr algn="ctr"/>
                      <a:r>
                        <a:rPr lang="en-US" altLang="zh-CN" b="1" dirty="0" smtClean="0">
                          <a:latin typeface="Times New Roman" panose="02020603050405020304" pitchFamily="18" charset="0"/>
                          <a:cs typeface="Times New Roman" panose="02020603050405020304" pitchFamily="18" charset="0"/>
                        </a:rPr>
                        <a:t>129</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5000</a:t>
                      </a:r>
                      <a:endParaRPr lang="zh-CN" altLang="en-US" b="1" dirty="0">
                        <a:latin typeface="Times New Roman" panose="02020603050405020304" pitchFamily="18" charset="0"/>
                        <a:cs typeface="Times New Roman" panose="02020603050405020304" pitchFamily="18" charset="0"/>
                      </a:endParaRPr>
                    </a:p>
                  </a:txBody>
                  <a:tcPr/>
                </a:tc>
              </a:tr>
              <a:tr h="432048">
                <a:tc>
                  <a:txBody>
                    <a:bodyPr/>
                    <a:lstStyle/>
                    <a:p>
                      <a:pPr algn="ctr"/>
                      <a:r>
                        <a:rPr lang="en-US" altLang="zh-CN" b="1" dirty="0" smtClean="0">
                          <a:latin typeface="Times New Roman" panose="02020603050405020304" pitchFamily="18" charset="0"/>
                          <a:cs typeface="Times New Roman" panose="02020603050405020304" pitchFamily="18" charset="0"/>
                        </a:rPr>
                        <a:t>512</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30000</a:t>
                      </a:r>
                      <a:endParaRPr lang="zh-CN" altLang="en-US" b="1" dirty="0">
                        <a:latin typeface="Times New Roman" panose="02020603050405020304" pitchFamily="18" charset="0"/>
                        <a:cs typeface="Times New Roman" panose="02020603050405020304" pitchFamily="18" charset="0"/>
                      </a:endParaRPr>
                    </a:p>
                  </a:txBody>
                  <a:tcPr/>
                </a:tc>
              </a:tr>
              <a:tr h="432048">
                <a:tc>
                  <a:txBody>
                    <a:bodyPr/>
                    <a:lstStyle/>
                    <a:p>
                      <a:pPr algn="ctr"/>
                      <a:r>
                        <a:rPr lang="en-US" altLang="zh-CN" b="1" dirty="0" smtClean="0">
                          <a:latin typeface="Times New Roman" panose="02020603050405020304" pitchFamily="18" charset="0"/>
                          <a:cs typeface="Times New Roman" panose="02020603050405020304" pitchFamily="18" charset="0"/>
                        </a:rPr>
                        <a:t>768</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200 000 000</a:t>
                      </a:r>
                      <a:endParaRPr lang="zh-CN" altLang="en-US" b="1" dirty="0">
                        <a:latin typeface="Times New Roman" panose="02020603050405020304" pitchFamily="18" charset="0"/>
                        <a:cs typeface="Times New Roman" panose="02020603050405020304" pitchFamily="18" charset="0"/>
                      </a:endParaRPr>
                    </a:p>
                  </a:txBody>
                  <a:tcPr/>
                </a:tc>
              </a:tr>
              <a:tr h="432048">
                <a:tc>
                  <a:txBody>
                    <a:bodyPr/>
                    <a:lstStyle/>
                    <a:p>
                      <a:pPr algn="ctr"/>
                      <a:r>
                        <a:rPr lang="en-US" altLang="zh-CN" b="1" dirty="0" smtClean="0">
                          <a:latin typeface="Times New Roman" panose="02020603050405020304" pitchFamily="18" charset="0"/>
                          <a:cs typeface="Times New Roman" panose="02020603050405020304" pitchFamily="18" charset="0"/>
                        </a:rPr>
                        <a:t>1024</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300 000 000 000</a:t>
                      </a:r>
                      <a:endParaRPr lang="zh-CN" altLang="en-US" b="1" dirty="0">
                        <a:latin typeface="Times New Roman" panose="02020603050405020304" pitchFamily="18" charset="0"/>
                        <a:cs typeface="Times New Roman" panose="02020603050405020304" pitchFamily="18" charset="0"/>
                      </a:endParaRPr>
                    </a:p>
                  </a:txBody>
                  <a:tcPr/>
                </a:tc>
              </a:tr>
              <a:tr h="432048">
                <a:tc>
                  <a:txBody>
                    <a:bodyPr/>
                    <a:lstStyle/>
                    <a:p>
                      <a:pPr algn="ctr"/>
                      <a:r>
                        <a:rPr lang="en-US" altLang="zh-CN" b="1" dirty="0" smtClean="0">
                          <a:latin typeface="Times New Roman" panose="02020603050405020304" pitchFamily="18" charset="0"/>
                          <a:cs typeface="Times New Roman" panose="02020603050405020304" pitchFamily="18" charset="0"/>
                        </a:rPr>
                        <a:t>2048</a:t>
                      </a:r>
                      <a:endParaRPr lang="zh-CN" altLang="en-US" b="1" dirty="0">
                        <a:latin typeface="Times New Roman" panose="02020603050405020304" pitchFamily="18" charset="0"/>
                        <a:cs typeface="Times New Roman" panose="02020603050405020304" pitchFamily="18" charset="0"/>
                      </a:endParaRPr>
                    </a:p>
                  </a:txBody>
                  <a:tcPr/>
                </a:tc>
                <a:tc>
                  <a:txBody>
                    <a:bodyPr/>
                    <a:lstStyle/>
                    <a:p>
                      <a:pPr algn="ctr"/>
                      <a:r>
                        <a:rPr lang="en-US" altLang="zh-CN" b="1" dirty="0" smtClean="0">
                          <a:latin typeface="Times New Roman" panose="02020603050405020304" pitchFamily="18" charset="0"/>
                          <a:cs typeface="Times New Roman" panose="02020603050405020304" pitchFamily="18" charset="0"/>
                        </a:rPr>
                        <a:t>300 000 000 000 000 000 000</a:t>
                      </a:r>
                      <a:endParaRPr lang="zh-CN" altLang="en-US" b="1" dirty="0">
                        <a:latin typeface="Times New Roman" panose="02020603050405020304" pitchFamily="18" charset="0"/>
                        <a:cs typeface="Times New Roman" panose="02020603050405020304" pitchFamily="18" charset="0"/>
                      </a:endParaRPr>
                    </a:p>
                  </a:txBody>
                  <a:tcPr/>
                </a:tc>
              </a:tr>
            </a:tbl>
          </a:graphicData>
        </a:graphic>
      </p:graphicFrame>
      <p:sp>
        <p:nvSpPr>
          <p:cNvPr id="7" name="椭圆 6"/>
          <p:cNvSpPr/>
          <p:nvPr/>
        </p:nvSpPr>
        <p:spPr>
          <a:xfrm>
            <a:off x="2195736" y="4869160"/>
            <a:ext cx="1368152" cy="36004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5736" y="4437112"/>
            <a:ext cx="1368152" cy="360040"/>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15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196752"/>
            <a:ext cx="8686800" cy="2016224"/>
          </a:xfrm>
        </p:spPr>
        <p:txBody>
          <a:bodyPr/>
          <a:lstStyle/>
          <a:p>
            <a:r>
              <a:rPr lang="en-US" altLang="zh-CN" sz="2800" u="sng" dirty="0" smtClean="0">
                <a:solidFill>
                  <a:srgbClr val="FF0000"/>
                </a:solidFill>
              </a:rPr>
              <a:t>MPQS</a:t>
            </a:r>
            <a:r>
              <a:rPr lang="en-US" altLang="zh-CN" sz="2800" dirty="0" smtClean="0">
                <a:solidFill>
                  <a:srgbClr val="FF0000"/>
                </a:solidFill>
              </a:rPr>
              <a:t> </a:t>
            </a:r>
            <a:r>
              <a:rPr lang="en-US" altLang="zh-CN" sz="2000" dirty="0" smtClean="0">
                <a:solidFill>
                  <a:srgbClr val="00B050"/>
                </a:solidFill>
              </a:rPr>
              <a:t>(</a:t>
            </a:r>
            <a:r>
              <a:rPr lang="en-US" altLang="zh-CN" sz="2000" dirty="0" smtClean="0">
                <a:solidFill>
                  <a:srgbClr val="00B050"/>
                </a:solidFill>
                <a:ea typeface="宋体" pitchFamily="2" charset="-122"/>
              </a:rPr>
              <a:t>Multiple </a:t>
            </a:r>
            <a:r>
              <a:rPr lang="en-US" altLang="zh-CN" sz="2000" dirty="0">
                <a:solidFill>
                  <a:srgbClr val="00B050"/>
                </a:solidFill>
                <a:ea typeface="宋体" pitchFamily="2" charset="-122"/>
              </a:rPr>
              <a:t>polynomial quadratic </a:t>
            </a:r>
            <a:r>
              <a:rPr lang="en-US" altLang="zh-CN" sz="2000" dirty="0" smtClean="0">
                <a:solidFill>
                  <a:srgbClr val="00B050"/>
                </a:solidFill>
                <a:ea typeface="宋体" pitchFamily="2" charset="-122"/>
              </a:rPr>
              <a:t>sieve)</a:t>
            </a:r>
            <a:r>
              <a:rPr lang="en-US" altLang="zh-CN" sz="2800" dirty="0" smtClean="0">
                <a:solidFill>
                  <a:srgbClr val="FF0000"/>
                </a:solidFill>
              </a:rPr>
              <a:t>: </a:t>
            </a:r>
            <a:r>
              <a:rPr lang="en-US" altLang="zh-CN" sz="2400" dirty="0" smtClean="0">
                <a:solidFill>
                  <a:srgbClr val="3333FF"/>
                </a:solidFill>
              </a:rPr>
              <a:t>by </a:t>
            </a:r>
            <a:r>
              <a:rPr lang="en-US" altLang="zh-CN" sz="2400" dirty="0">
                <a:solidFill>
                  <a:srgbClr val="3333FF"/>
                </a:solidFill>
              </a:rPr>
              <a:t>a desktop computer (Processor: Intel Dual-Core i7-4500U 1.80GHz)</a:t>
            </a:r>
            <a:r>
              <a:rPr lang="en-US" altLang="zh-CN" sz="2400" dirty="0"/>
              <a:t> </a:t>
            </a:r>
            <a:endParaRPr lang="zh-CN" altLang="zh-CN" sz="2000" dirty="0"/>
          </a:p>
          <a:p>
            <a:pPr marL="109537" indent="0">
              <a:buNone/>
            </a:pPr>
            <a:endParaRPr lang="zh-CN" altLang="en-US" sz="2000" dirty="0">
              <a:solidFill>
                <a:srgbClr val="3333FF"/>
              </a:solidFill>
            </a:endParaRPr>
          </a:p>
        </p:txBody>
      </p:sp>
      <p:sp>
        <p:nvSpPr>
          <p:cNvPr id="3" name="标题 2"/>
          <p:cNvSpPr>
            <a:spLocks noGrp="1"/>
          </p:cNvSpPr>
          <p:nvPr>
            <p:ph type="title"/>
          </p:nvPr>
        </p:nvSpPr>
        <p:spPr/>
        <p:txBody>
          <a:bodyPr/>
          <a:lstStyle/>
          <a:p>
            <a:r>
              <a:rPr lang="en-US" altLang="zh-CN" dirty="0" smtClean="0"/>
              <a:t>Factoring </a:t>
            </a:r>
            <a:r>
              <a:rPr lang="en-US" altLang="zh-CN" i="1" dirty="0" smtClean="0">
                <a:latin typeface="Times New Roman" panose="02020603050405020304" pitchFamily="18" charset="0"/>
                <a:cs typeface="Times New Roman" panose="02020603050405020304" pitchFamily="18" charset="0"/>
              </a:rPr>
              <a:t>n</a:t>
            </a:r>
            <a:r>
              <a:rPr lang="en-US" altLang="zh-CN" i="1" dirty="0" smtClean="0"/>
              <a:t> </a:t>
            </a:r>
            <a:r>
              <a:rPr lang="en-US" altLang="zh-CN" dirty="0" smtClean="0"/>
              <a:t>(2/3)</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42</a:t>
            </a:fld>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3790663476"/>
              </p:ext>
            </p:extLst>
          </p:nvPr>
        </p:nvGraphicFramePr>
        <p:xfrm>
          <a:off x="1331640" y="2492896"/>
          <a:ext cx="6264696" cy="2880320"/>
        </p:xfrm>
        <a:graphic>
          <a:graphicData uri="http://schemas.openxmlformats.org/drawingml/2006/table">
            <a:tbl>
              <a:tblPr firstRow="1" firstCol="1" bandRow="1">
                <a:tableStyleId>{3C2FFA5D-87B4-456A-9821-1D502468CF0F}</a:tableStyleId>
              </a:tblPr>
              <a:tblGrid>
                <a:gridCol w="3096344"/>
                <a:gridCol w="3168352"/>
              </a:tblGrid>
              <a:tr h="576064">
                <a:tc>
                  <a:txBody>
                    <a:bodyPr/>
                    <a:lstStyle/>
                    <a:p>
                      <a:pPr algn="ctr">
                        <a:spcBef>
                          <a:spcPts val="1200"/>
                        </a:spcBef>
                        <a:spcAft>
                          <a:spcPts val="1200"/>
                        </a:spcAft>
                      </a:pPr>
                      <a:r>
                        <a:rPr lang="en-US" sz="1800" b="1" kern="100" dirty="0" smtClean="0">
                          <a:effectLst/>
                          <a:latin typeface="Times New Roman" panose="02020603050405020304" pitchFamily="18" charset="0"/>
                          <a:cs typeface="Times New Roman" panose="02020603050405020304" pitchFamily="18" charset="0"/>
                        </a:rPr>
                        <a:t>Length</a:t>
                      </a:r>
                      <a:r>
                        <a:rPr lang="en-US" sz="1800" b="1" kern="100" baseline="0" dirty="0" smtClean="0">
                          <a:effectLst/>
                          <a:latin typeface="Times New Roman" panose="02020603050405020304" pitchFamily="18" charset="0"/>
                          <a:cs typeface="Times New Roman" panose="02020603050405020304" pitchFamily="18" charset="0"/>
                        </a:rPr>
                        <a:t> of Key n (b</a:t>
                      </a:r>
                      <a:r>
                        <a:rPr lang="en-US" sz="1800" b="1" kern="100" dirty="0" smtClean="0">
                          <a:effectLst/>
                          <a:latin typeface="Times New Roman" panose="02020603050405020304" pitchFamily="18" charset="0"/>
                          <a:cs typeface="Times New Roman" panose="02020603050405020304" pitchFamily="18" charset="0"/>
                        </a:rPr>
                        <a:t>its)</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c>
                  <a:txBody>
                    <a:bodyPr/>
                    <a:lstStyle/>
                    <a:p>
                      <a:pPr algn="ctr">
                        <a:spcBef>
                          <a:spcPts val="1200"/>
                        </a:spcBef>
                        <a:spcAft>
                          <a:spcPts val="1200"/>
                        </a:spcAft>
                      </a:pPr>
                      <a:r>
                        <a:rPr lang="en-US" sz="1800" b="1" kern="100" dirty="0" smtClean="0">
                          <a:effectLst/>
                          <a:latin typeface="Times New Roman" panose="02020603050405020304" pitchFamily="18" charset="0"/>
                          <a:cs typeface="Times New Roman" panose="02020603050405020304" pitchFamily="18" charset="0"/>
                        </a:rPr>
                        <a:t>Time of Success</a:t>
                      </a:r>
                      <a:r>
                        <a:rPr lang="en-US" sz="1800" b="1" kern="100" baseline="0" dirty="0" smtClean="0">
                          <a:effectLst/>
                          <a:latin typeface="Times New Roman" panose="02020603050405020304" pitchFamily="18" charset="0"/>
                          <a:cs typeface="Times New Roman" panose="02020603050405020304" pitchFamily="18" charset="0"/>
                        </a:rPr>
                        <a:t> Attack</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r>
              <a:tr h="576064">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128</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Less than 2 seconds</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r>
              <a:tr h="576064">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192</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16 seconds</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r>
              <a:tr h="576064">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256</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35 minutes</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r>
              <a:tr h="576064">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260</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c>
                  <a:txBody>
                    <a:bodyPr/>
                    <a:lstStyle/>
                    <a:p>
                      <a:pPr algn="ctr">
                        <a:spcBef>
                          <a:spcPts val="1200"/>
                        </a:spcBef>
                        <a:spcAft>
                          <a:spcPts val="1200"/>
                        </a:spcAft>
                      </a:pPr>
                      <a:r>
                        <a:rPr lang="en-US" sz="1800" b="1" kern="100" dirty="0">
                          <a:effectLst/>
                          <a:latin typeface="Times New Roman" panose="02020603050405020304" pitchFamily="18" charset="0"/>
                          <a:cs typeface="Times New Roman" panose="02020603050405020304" pitchFamily="18" charset="0"/>
                        </a:rPr>
                        <a:t>1 hour</a:t>
                      </a:r>
                      <a:endParaRPr lang="zh-CN" sz="1800" b="1" kern="100" dirty="0">
                        <a:solidFill>
                          <a:schemeClr val="tx1"/>
                        </a:solidFill>
                        <a:effectLst/>
                        <a:latin typeface="Times New Roman" panose="02020603050405020304" pitchFamily="18" charset="0"/>
                        <a:ea typeface="宋体"/>
                        <a:cs typeface="Times New Roman" panose="02020603050405020304" pitchFamily="18" charset="0"/>
                      </a:endParaRPr>
                    </a:p>
                  </a:txBody>
                  <a:tcPr marL="60960" marR="60960" marT="30480" marB="30480" anchor="ctr"/>
                </a:tc>
              </a:tr>
            </a:tbl>
          </a:graphicData>
        </a:graphic>
      </p:graphicFrame>
      <p:sp>
        <p:nvSpPr>
          <p:cNvPr id="13" name="内容占位符 1"/>
          <p:cNvSpPr txBox="1">
            <a:spLocks/>
          </p:cNvSpPr>
          <p:nvPr/>
        </p:nvSpPr>
        <p:spPr bwMode="auto">
          <a:xfrm>
            <a:off x="179512" y="5517232"/>
            <a:ext cx="8686800"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zh-CN" sz="2800" u="sng" dirty="0" smtClean="0">
                <a:solidFill>
                  <a:srgbClr val="FF0000"/>
                </a:solidFill>
              </a:rPr>
              <a:t>YAFU:</a:t>
            </a:r>
          </a:p>
          <a:p>
            <a:r>
              <a:rPr lang="en-US" altLang="zh-CN" sz="2800" dirty="0" smtClean="0">
                <a:solidFill>
                  <a:srgbClr val="FF0000"/>
                </a:solidFill>
              </a:rPr>
              <a:t>……</a:t>
            </a:r>
            <a:r>
              <a:rPr lang="en-US" altLang="zh-CN" sz="2400" dirty="0" smtClean="0"/>
              <a:t> </a:t>
            </a:r>
            <a:endParaRPr lang="zh-CN" altLang="zh-CN" sz="2000" dirty="0" smtClean="0"/>
          </a:p>
          <a:p>
            <a:pPr marL="109537" indent="0">
              <a:buFont typeface="Wingdings 3" pitchFamily="18" charset="2"/>
              <a:buNone/>
            </a:pPr>
            <a:endParaRPr lang="zh-CN" altLang="en-US" sz="2000" dirty="0">
              <a:solidFill>
                <a:srgbClr val="3333FF"/>
              </a:solidFill>
            </a:endParaRPr>
          </a:p>
        </p:txBody>
      </p:sp>
    </p:spTree>
    <p:extLst>
      <p:ext uri="{BB962C8B-B14F-4D97-AF65-F5344CB8AC3E}">
        <p14:creationId xmlns:p14="http://schemas.microsoft.com/office/powerpoint/2010/main" val="335852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196752"/>
            <a:ext cx="8686800" cy="4680520"/>
          </a:xfrm>
        </p:spPr>
        <p:txBody>
          <a:bodyPr/>
          <a:lstStyle/>
          <a:p>
            <a:r>
              <a:rPr lang="en-US" altLang="zh-CN" sz="2800" u="sng" dirty="0" smtClean="0">
                <a:solidFill>
                  <a:srgbClr val="FF0000"/>
                </a:solidFill>
              </a:rPr>
              <a:t>Insecure </a:t>
            </a:r>
            <a:r>
              <a:rPr lang="en-US" altLang="zh-CN" sz="2800" i="1" u="sng" dirty="0" smtClean="0">
                <a:solidFill>
                  <a:srgbClr val="FF0000"/>
                </a:solidFill>
              </a:rPr>
              <a:t>n</a:t>
            </a:r>
            <a:r>
              <a:rPr lang="en-US" altLang="zh-CN" sz="2800" u="sng" dirty="0" smtClean="0">
                <a:solidFill>
                  <a:srgbClr val="FF0000"/>
                </a:solidFill>
              </a:rPr>
              <a:t>:</a:t>
            </a:r>
            <a:r>
              <a:rPr lang="en-US" altLang="zh-CN" sz="2800" dirty="0" smtClean="0">
                <a:solidFill>
                  <a:srgbClr val="FF0000"/>
                </a:solidFill>
              </a:rPr>
              <a:t> </a:t>
            </a:r>
          </a:p>
          <a:p>
            <a:pPr lvl="1"/>
            <a:r>
              <a:rPr lang="en-US" altLang="zh-CN" sz="2400" dirty="0" smtClean="0">
                <a:solidFill>
                  <a:srgbClr val="3333FF"/>
                </a:solidFill>
              </a:rPr>
              <a:t>1999, RSA-155(155 digits, </a:t>
            </a:r>
            <a:r>
              <a:rPr lang="en-US" altLang="zh-CN" sz="2400" dirty="0" smtClean="0">
                <a:solidFill>
                  <a:srgbClr val="FF0000"/>
                </a:solidFill>
              </a:rPr>
              <a:t>512bits</a:t>
            </a:r>
            <a:r>
              <a:rPr lang="en-US" altLang="zh-CN" sz="2400" dirty="0" smtClean="0">
                <a:solidFill>
                  <a:srgbClr val="3333FF"/>
                </a:solidFill>
              </a:rPr>
              <a:t>), about 7 months; </a:t>
            </a:r>
          </a:p>
          <a:p>
            <a:pPr lvl="1"/>
            <a:r>
              <a:rPr lang="en-US" altLang="zh-CN" sz="2400" dirty="0" smtClean="0">
                <a:solidFill>
                  <a:srgbClr val="3333FF"/>
                </a:solidFill>
              </a:rPr>
              <a:t>2009, RSA-155(155 digits, </a:t>
            </a:r>
            <a:r>
              <a:rPr lang="en-US" altLang="zh-CN" sz="2400" dirty="0" smtClean="0">
                <a:solidFill>
                  <a:srgbClr val="FF0000"/>
                </a:solidFill>
              </a:rPr>
              <a:t>512bits</a:t>
            </a:r>
            <a:r>
              <a:rPr lang="en-US" altLang="zh-CN" sz="2400" dirty="0">
                <a:solidFill>
                  <a:srgbClr val="3333FF"/>
                </a:solidFill>
              </a:rPr>
              <a:t>), </a:t>
            </a:r>
            <a:r>
              <a:rPr lang="en-US" altLang="zh-CN" sz="2400" dirty="0" smtClean="0">
                <a:solidFill>
                  <a:srgbClr val="3333FF"/>
                </a:solidFill>
              </a:rPr>
              <a:t>73days in one desktop;</a:t>
            </a:r>
            <a:endParaRPr lang="en-US" altLang="zh-CN" sz="2400" dirty="0">
              <a:solidFill>
                <a:srgbClr val="3333FF"/>
              </a:solidFill>
            </a:endParaRPr>
          </a:p>
          <a:p>
            <a:pPr lvl="1"/>
            <a:r>
              <a:rPr lang="en-US" altLang="zh-CN" sz="2400" dirty="0" smtClean="0">
                <a:solidFill>
                  <a:srgbClr val="3333FF"/>
                </a:solidFill>
              </a:rPr>
              <a:t>2009~2010, RSA-232(232 digits, </a:t>
            </a:r>
            <a:r>
              <a:rPr lang="en-US" altLang="zh-CN" sz="2400" dirty="0" smtClean="0">
                <a:solidFill>
                  <a:srgbClr val="FF0000"/>
                </a:solidFill>
              </a:rPr>
              <a:t>768 bits</a:t>
            </a:r>
            <a:r>
              <a:rPr lang="en-US" altLang="zh-CN" sz="2400" dirty="0" smtClean="0">
                <a:solidFill>
                  <a:srgbClr val="3333FF"/>
                </a:solidFill>
              </a:rPr>
              <a:t>), </a:t>
            </a:r>
            <a:r>
              <a:rPr lang="en-US" altLang="zh-CN" sz="2400" dirty="0" smtClean="0">
                <a:solidFill>
                  <a:srgbClr val="FF00FF"/>
                </a:solidFill>
              </a:rPr>
              <a:t>distributed system of hundreds of computers, 2 years</a:t>
            </a:r>
          </a:p>
          <a:p>
            <a:pPr lvl="1"/>
            <a:r>
              <a:rPr lang="en-US" altLang="zh-CN" sz="2400" dirty="0" smtClean="0">
                <a:solidFill>
                  <a:srgbClr val="3333FF"/>
                </a:solidFill>
              </a:rPr>
              <a:t>2018, August, RSA-230(230 digits),</a:t>
            </a:r>
          </a:p>
          <a:p>
            <a:pPr lvl="1"/>
            <a:r>
              <a:rPr lang="en-US" altLang="zh-CN" sz="2400" dirty="0" smtClean="0">
                <a:solidFill>
                  <a:srgbClr val="3333FF"/>
                </a:solidFill>
              </a:rPr>
              <a:t>2019, December, RSA-240(240 digits, </a:t>
            </a:r>
            <a:r>
              <a:rPr lang="en-US" altLang="zh-CN" sz="2400" dirty="0" smtClean="0">
                <a:solidFill>
                  <a:srgbClr val="FF0000"/>
                </a:solidFill>
              </a:rPr>
              <a:t>795bits</a:t>
            </a:r>
            <a:r>
              <a:rPr lang="en-US" altLang="zh-CN" sz="2400" dirty="0" smtClean="0">
                <a:solidFill>
                  <a:srgbClr val="3333FF"/>
                </a:solidFill>
              </a:rPr>
              <a:t>)</a:t>
            </a:r>
            <a:endParaRPr lang="en-US" altLang="zh-CN" sz="2400" dirty="0">
              <a:solidFill>
                <a:srgbClr val="3333FF"/>
              </a:solidFill>
            </a:endParaRPr>
          </a:p>
        </p:txBody>
      </p:sp>
      <p:sp>
        <p:nvSpPr>
          <p:cNvPr id="3" name="标题 2"/>
          <p:cNvSpPr>
            <a:spLocks noGrp="1"/>
          </p:cNvSpPr>
          <p:nvPr>
            <p:ph type="title"/>
          </p:nvPr>
        </p:nvSpPr>
        <p:spPr/>
        <p:txBody>
          <a:bodyPr/>
          <a:lstStyle/>
          <a:p>
            <a:r>
              <a:rPr lang="en-US" altLang="zh-CN" dirty="0" smtClean="0"/>
              <a:t>Factoring </a:t>
            </a:r>
            <a:r>
              <a:rPr lang="en-US" altLang="zh-CN" i="1" dirty="0" smtClean="0">
                <a:latin typeface="Times New Roman" panose="02020603050405020304" pitchFamily="18" charset="0"/>
                <a:cs typeface="Times New Roman" panose="02020603050405020304" pitchFamily="18" charset="0"/>
              </a:rPr>
              <a:t>n</a:t>
            </a:r>
            <a:r>
              <a:rPr lang="en-US" altLang="zh-CN" i="1" dirty="0" smtClean="0"/>
              <a:t> </a:t>
            </a:r>
            <a:r>
              <a:rPr lang="en-US" altLang="zh-CN" dirty="0" smtClean="0"/>
              <a:t>(3/3)</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43</a:t>
            </a:fld>
            <a:endParaRPr lang="zh-CN" altLang="en-US" dirty="0"/>
          </a:p>
        </p:txBody>
      </p:sp>
      <p:sp>
        <p:nvSpPr>
          <p:cNvPr id="11" name="TextBox 10"/>
          <p:cNvSpPr txBox="1"/>
          <p:nvPr/>
        </p:nvSpPr>
        <p:spPr>
          <a:xfrm>
            <a:off x="539552" y="5013176"/>
            <a:ext cx="8316416" cy="1754326"/>
          </a:xfrm>
          <a:prstGeom prst="rect">
            <a:avLst/>
          </a:prstGeom>
          <a:solidFill>
            <a:srgbClr val="3333FF"/>
          </a:solidFill>
          <a:ln w="28575">
            <a:solidFill>
              <a:srgbClr val="FF00FF"/>
            </a:solidFill>
          </a:ln>
        </p:spPr>
        <p:txBody>
          <a:bodyPr wrap="square" rtlCol="0">
            <a:spAutoFit/>
          </a:bodyPr>
          <a:lstStyle/>
          <a:p>
            <a:r>
              <a:rPr lang="en-US" sz="2800" b="1" dirty="0" smtClean="0">
                <a:solidFill>
                  <a:schemeClr val="bg1"/>
                </a:solidFill>
                <a:latin typeface="Times New Roman" pitchFamily="18" charset="0"/>
                <a:cs typeface="Times New Roman" pitchFamily="18" charset="0"/>
              </a:rPr>
              <a:t>RSA </a:t>
            </a:r>
            <a:r>
              <a:rPr lang="en-US" sz="2800" b="1" dirty="0" smtClean="0">
                <a:solidFill>
                  <a:schemeClr val="bg1"/>
                </a:solidFill>
                <a:cs typeface="Times New Roman" pitchFamily="18" charset="0"/>
              </a:rPr>
              <a:t>C</a:t>
            </a:r>
            <a:r>
              <a:rPr lang="en-US" sz="2800" b="1" dirty="0" smtClean="0">
                <a:solidFill>
                  <a:schemeClr val="bg1"/>
                </a:solidFill>
                <a:latin typeface="Times New Roman" pitchFamily="18" charset="0"/>
                <a:cs typeface="Times New Roman" pitchFamily="18" charset="0"/>
              </a:rPr>
              <a:t>hallenge:</a:t>
            </a:r>
          </a:p>
          <a:p>
            <a:pPr marL="514350" indent="-514350">
              <a:buFont typeface="+mj-lt"/>
              <a:buAutoNum type="arabicPeriod"/>
            </a:pPr>
            <a:r>
              <a:rPr lang="en-US" altLang="zh-CN" u="sng" dirty="0">
                <a:hlinkClick r:id="rId3"/>
              </a:rPr>
              <a:t>http://www.rsasecurity.com/rsalabs/challenges/</a:t>
            </a:r>
            <a:endParaRPr lang="en-US" altLang="zh-CN" dirty="0" smtClean="0">
              <a:hlinkClick r:id="rId4"/>
            </a:endParaRPr>
          </a:p>
          <a:p>
            <a:pPr marL="514350" indent="-514350">
              <a:buFont typeface="+mj-lt"/>
              <a:buAutoNum type="arabicPeriod"/>
            </a:pPr>
            <a:r>
              <a:rPr lang="en-US" altLang="zh-CN" dirty="0" smtClean="0">
                <a:hlinkClick r:id="rId4"/>
              </a:rPr>
              <a:t>https</a:t>
            </a:r>
            <a:r>
              <a:rPr lang="en-US" altLang="zh-CN" dirty="0">
                <a:hlinkClick r:id="rId4"/>
              </a:rPr>
              <a:t>://</a:t>
            </a:r>
            <a:r>
              <a:rPr lang="en-US" altLang="zh-CN" dirty="0" smtClean="0">
                <a:hlinkClick r:id="rId4"/>
              </a:rPr>
              <a:t>link.springer.com/referenceworkentry/10.1007%2F0-387-23483-7_362</a:t>
            </a:r>
            <a:endParaRPr lang="en-US" altLang="zh-CN" dirty="0" smtClean="0"/>
          </a:p>
          <a:p>
            <a:pPr marL="514350" indent="-514350">
              <a:buFont typeface="+mj-lt"/>
              <a:buAutoNum type="arabicPeriod"/>
            </a:pPr>
            <a:r>
              <a:rPr lang="en-US" altLang="zh-CN" dirty="0">
                <a:hlinkClick r:id="rId5"/>
              </a:rPr>
              <a:t>http://</a:t>
            </a:r>
            <a:r>
              <a:rPr lang="en-US" altLang="zh-CN" dirty="0" smtClean="0">
                <a:hlinkClick r:id="rId5"/>
              </a:rPr>
              <a:t>unsolvedproblems.org/index_files/RSA.htm</a:t>
            </a:r>
            <a:endParaRPr lang="en-US" altLang="zh-CN" b="1" dirty="0">
              <a:solidFill>
                <a:schemeClr val="bg1"/>
              </a:solidFill>
              <a:cs typeface="Times New Roman" pitchFamily="18" charset="0"/>
            </a:endParaRPr>
          </a:p>
        </p:txBody>
      </p:sp>
    </p:spTree>
    <p:extLst>
      <p:ext uri="{BB962C8B-B14F-4D97-AF65-F5344CB8AC3E}">
        <p14:creationId xmlns:p14="http://schemas.microsoft.com/office/powerpoint/2010/main" val="14115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Secure </a:t>
            </a:r>
            <a:r>
              <a:rPr lang="en-US" altLang="zh-CN" i="1" dirty="0" smtClean="0"/>
              <a:t>n</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44</a:t>
            </a:fld>
            <a:endParaRPr lang="zh-CN" altLang="en-US" dirty="0"/>
          </a:p>
        </p:txBody>
      </p:sp>
      <p:sp>
        <p:nvSpPr>
          <p:cNvPr id="10" name="圆角矩形 9"/>
          <p:cNvSpPr/>
          <p:nvPr/>
        </p:nvSpPr>
        <p:spPr>
          <a:xfrm>
            <a:off x="179512" y="1916832"/>
            <a:ext cx="8784976" cy="1728192"/>
          </a:xfrm>
          <a:prstGeom prst="roundRect">
            <a:avLst>
              <a:gd name="adj" fmla="val 9756"/>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1"/>
          <p:cNvSpPr txBox="1">
            <a:spLocks/>
          </p:cNvSpPr>
          <p:nvPr/>
        </p:nvSpPr>
        <p:spPr bwMode="auto">
          <a:xfrm>
            <a:off x="323528" y="2060848"/>
            <a:ext cx="8280920" cy="1440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6575" lvl="1" indent="-363538">
              <a:buFont typeface="Wingdings" panose="05000000000000000000" pitchFamily="2" charset="2"/>
              <a:buChar char="u"/>
            </a:pPr>
            <a:r>
              <a:rPr lang="en-US" altLang="zh-CN" sz="3200" u="sng" dirty="0" smtClean="0">
                <a:solidFill>
                  <a:srgbClr val="FF00FF"/>
                </a:solidFill>
              </a:rPr>
              <a:t>Currently Secure </a:t>
            </a:r>
            <a:r>
              <a:rPr lang="en-US" altLang="zh-CN" sz="3200" i="1" u="sng" dirty="0" smtClean="0">
                <a:solidFill>
                  <a:srgbClr val="FF00FF"/>
                </a:solidFill>
              </a:rPr>
              <a:t>n</a:t>
            </a:r>
            <a:r>
              <a:rPr lang="en-US" altLang="zh-CN" sz="3200" dirty="0" smtClean="0">
                <a:solidFill>
                  <a:srgbClr val="FF00FF"/>
                </a:solidFill>
              </a:rPr>
              <a:t>:</a:t>
            </a:r>
            <a:r>
              <a:rPr lang="en-US" altLang="zh-CN" sz="3200" dirty="0" smtClean="0">
                <a:solidFill>
                  <a:srgbClr val="0000FF"/>
                </a:solidFill>
              </a:rPr>
              <a:t> </a:t>
            </a:r>
          </a:p>
          <a:p>
            <a:pPr marL="173037" lvl="1" indent="0" algn="ctr">
              <a:buNone/>
            </a:pPr>
            <a:r>
              <a:rPr lang="en-US" altLang="zh-CN" sz="3200" dirty="0" smtClean="0">
                <a:solidFill>
                  <a:srgbClr val="FF3300"/>
                </a:solidFill>
              </a:rPr>
              <a:t>1024-bit, </a:t>
            </a:r>
            <a:r>
              <a:rPr lang="en-US" altLang="zh-CN" sz="3200" dirty="0">
                <a:solidFill>
                  <a:srgbClr val="3333FF"/>
                </a:solidFill>
              </a:rPr>
              <a:t>2048-bit, </a:t>
            </a:r>
            <a:r>
              <a:rPr lang="en-US" altLang="zh-CN" sz="3200" dirty="0" smtClean="0">
                <a:solidFill>
                  <a:srgbClr val="0000FF"/>
                </a:solidFill>
              </a:rPr>
              <a:t>3072-bit</a:t>
            </a:r>
            <a:r>
              <a:rPr lang="en-US" altLang="zh-CN" sz="3200" dirty="0">
                <a:solidFill>
                  <a:srgbClr val="0000FF"/>
                </a:solidFill>
              </a:rPr>
              <a:t>, </a:t>
            </a:r>
            <a:r>
              <a:rPr lang="en-US" altLang="zh-CN" sz="3200" dirty="0" smtClean="0">
                <a:solidFill>
                  <a:srgbClr val="0000FF"/>
                </a:solidFill>
              </a:rPr>
              <a:t>4096-bit</a:t>
            </a:r>
            <a:endParaRPr lang="en-US" altLang="zh-CN" sz="3200" dirty="0">
              <a:solidFill>
                <a:srgbClr val="0000FF"/>
              </a:solidFill>
            </a:endParaRPr>
          </a:p>
          <a:p>
            <a:pPr marL="1963039" lvl="8" indent="0">
              <a:buFont typeface="Wingdings 2"/>
              <a:buNone/>
            </a:pPr>
            <a:endParaRPr lang="en-US" altLang="zh-CN" sz="3200" dirty="0" smtClean="0"/>
          </a:p>
        </p:txBody>
      </p:sp>
      <p:sp>
        <p:nvSpPr>
          <p:cNvPr id="14" name="圆角矩形 13"/>
          <p:cNvSpPr/>
          <p:nvPr/>
        </p:nvSpPr>
        <p:spPr>
          <a:xfrm>
            <a:off x="179512" y="4365104"/>
            <a:ext cx="8784976" cy="1224136"/>
          </a:xfrm>
          <a:prstGeom prst="roundRect">
            <a:avLst>
              <a:gd name="adj" fmla="val 9756"/>
            </a:avLst>
          </a:prstGeom>
          <a:solidFill>
            <a:schemeClr val="accent1">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
          <p:cNvSpPr txBox="1">
            <a:spLocks/>
          </p:cNvSpPr>
          <p:nvPr/>
        </p:nvSpPr>
        <p:spPr bwMode="auto">
          <a:xfrm>
            <a:off x="251520" y="4437112"/>
            <a:ext cx="8712968"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6575" lvl="1" indent="-363538">
              <a:buFont typeface="Wingdings" pitchFamily="2" charset="2"/>
              <a:buChar char="u"/>
              <a:tabLst>
                <a:tab pos="803275" algn="l"/>
              </a:tabLst>
            </a:pPr>
            <a:r>
              <a:rPr lang="en-US" altLang="zh-CN" sz="2600" u="sng" dirty="0" smtClean="0">
                <a:solidFill>
                  <a:srgbClr val="FF0000"/>
                </a:solidFill>
              </a:rPr>
              <a:t>Challenges:</a:t>
            </a:r>
            <a:r>
              <a:rPr lang="en-US" altLang="zh-CN" sz="2600" dirty="0" smtClean="0">
                <a:solidFill>
                  <a:srgbClr val="3333FF"/>
                </a:solidFill>
              </a:rPr>
              <a:t> </a:t>
            </a:r>
            <a:r>
              <a:rPr lang="en-US" altLang="zh-CN" sz="2400" dirty="0" smtClean="0">
                <a:solidFill>
                  <a:srgbClr val="3333FF"/>
                </a:solidFill>
              </a:rPr>
              <a:t>A Quantum Computer would </a:t>
            </a:r>
            <a:r>
              <a:rPr lang="en-US" altLang="zh-CN" sz="2400" dirty="0">
                <a:solidFill>
                  <a:srgbClr val="3333FF"/>
                </a:solidFill>
              </a:rPr>
              <a:t>be able to </a:t>
            </a:r>
            <a:r>
              <a:rPr lang="en-US" altLang="zh-CN" sz="2400" dirty="0" smtClean="0">
                <a:solidFill>
                  <a:srgbClr val="3333FF"/>
                </a:solidFill>
              </a:rPr>
              <a:t>factor large </a:t>
            </a:r>
            <a:r>
              <a:rPr lang="en-US" altLang="zh-CN" sz="2400" i="1" dirty="0" smtClean="0">
                <a:solidFill>
                  <a:srgbClr val="3333FF"/>
                </a:solidFill>
              </a:rPr>
              <a:t>n</a:t>
            </a:r>
            <a:r>
              <a:rPr lang="en-US" altLang="zh-CN" sz="2400" dirty="0" smtClean="0">
                <a:solidFill>
                  <a:srgbClr val="3333FF"/>
                </a:solidFill>
              </a:rPr>
              <a:t> </a:t>
            </a:r>
            <a:r>
              <a:rPr lang="en-US" altLang="zh-CN" sz="2400" dirty="0">
                <a:solidFill>
                  <a:srgbClr val="3333FF"/>
                </a:solidFill>
              </a:rPr>
              <a:t>in polynomial </a:t>
            </a:r>
            <a:r>
              <a:rPr lang="en-US" altLang="zh-CN" sz="2400" dirty="0" smtClean="0">
                <a:solidFill>
                  <a:srgbClr val="3333FF"/>
                </a:solidFill>
              </a:rPr>
              <a:t>time and then break RSA</a:t>
            </a:r>
            <a:endParaRPr lang="en-US" altLang="zh-CN" sz="2600" dirty="0"/>
          </a:p>
        </p:txBody>
      </p:sp>
    </p:spTree>
    <p:extLst>
      <p:ext uri="{BB962C8B-B14F-4D97-AF65-F5344CB8AC3E}">
        <p14:creationId xmlns:p14="http://schemas.microsoft.com/office/powerpoint/2010/main" val="94070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268760"/>
            <a:ext cx="9001000" cy="3600400"/>
          </a:xfrm>
        </p:spPr>
        <p:txBody>
          <a:bodyPr/>
          <a:lstStyle/>
          <a:p>
            <a:r>
              <a:rPr lang="en-US" altLang="zh-CN" sz="2800" dirty="0" smtClean="0">
                <a:solidFill>
                  <a:srgbClr val="3333FF"/>
                </a:solidFill>
              </a:rPr>
              <a:t>Computing the Euler Function         to attack RSA    </a:t>
            </a:r>
          </a:p>
          <a:p>
            <a:pPr lvl="1"/>
            <a:r>
              <a:rPr lang="en-US" altLang="zh-CN" sz="2000" dirty="0">
                <a:solidFill>
                  <a:srgbClr val="FF3300"/>
                </a:solidFill>
              </a:rPr>
              <a:t> </a:t>
            </a:r>
          </a:p>
          <a:p>
            <a:pPr lvl="1"/>
            <a:endParaRPr lang="en-US" altLang="zh-CN" sz="2000" dirty="0" smtClean="0">
              <a:solidFill>
                <a:srgbClr val="FF3300"/>
              </a:solidFill>
            </a:endParaRPr>
          </a:p>
          <a:p>
            <a:pPr lvl="1"/>
            <a:endParaRPr lang="en-US" altLang="zh-CN" sz="2000" dirty="0">
              <a:solidFill>
                <a:srgbClr val="FF3300"/>
              </a:solidFill>
            </a:endParaRPr>
          </a:p>
          <a:p>
            <a:pPr lvl="1"/>
            <a:endParaRPr lang="en-US" altLang="zh-CN" sz="2000" dirty="0" smtClean="0">
              <a:solidFill>
                <a:srgbClr val="FF3300"/>
              </a:solidFill>
            </a:endParaRPr>
          </a:p>
          <a:p>
            <a:pPr marL="392113" lvl="1" indent="0">
              <a:buNone/>
            </a:pPr>
            <a:r>
              <a:rPr lang="en-US" altLang="zh-CN" sz="2000" dirty="0" smtClean="0">
                <a:solidFill>
                  <a:srgbClr val="FF3300"/>
                </a:solidFill>
              </a:rPr>
              <a:t>                                                  </a:t>
            </a:r>
          </a:p>
          <a:p>
            <a:pPr marL="392113" lvl="1" indent="0">
              <a:buNone/>
            </a:pPr>
            <a:r>
              <a:rPr lang="en-US" altLang="zh-CN" sz="2000" dirty="0" smtClean="0">
                <a:solidFill>
                  <a:srgbClr val="FF3300"/>
                </a:solidFill>
              </a:rPr>
              <a:t>                                                            The two roots will be </a:t>
            </a:r>
            <a:r>
              <a:rPr lang="en-US" altLang="zh-CN" sz="2000" i="1" dirty="0" smtClean="0">
                <a:solidFill>
                  <a:srgbClr val="FF3300"/>
                </a:solidFill>
              </a:rPr>
              <a:t>p</a:t>
            </a:r>
            <a:r>
              <a:rPr lang="en-US" altLang="zh-CN" sz="2000" dirty="0" smtClean="0">
                <a:solidFill>
                  <a:srgbClr val="FF3300"/>
                </a:solidFill>
              </a:rPr>
              <a:t> and </a:t>
            </a:r>
            <a:r>
              <a:rPr lang="en-US" altLang="zh-CN" sz="2000" i="1" dirty="0" smtClean="0">
                <a:solidFill>
                  <a:srgbClr val="FF3300"/>
                </a:solidFill>
              </a:rPr>
              <a:t>q</a:t>
            </a:r>
            <a:r>
              <a:rPr lang="en-US" altLang="zh-CN" sz="2000" dirty="0" smtClean="0">
                <a:solidFill>
                  <a:srgbClr val="FF3300"/>
                </a:solidFill>
              </a:rPr>
              <a:t>, where </a:t>
            </a:r>
            <a:r>
              <a:rPr lang="en-US" altLang="zh-CN" sz="2000" i="1" dirty="0" smtClean="0">
                <a:solidFill>
                  <a:srgbClr val="3333FF"/>
                </a:solidFill>
              </a:rPr>
              <a:t>n=</a:t>
            </a:r>
            <a:r>
              <a:rPr lang="en-US" altLang="zh-CN" sz="2000" i="1" dirty="0" err="1" smtClean="0">
                <a:solidFill>
                  <a:srgbClr val="3333FF"/>
                </a:solidFill>
              </a:rPr>
              <a:t>pq</a:t>
            </a:r>
            <a:r>
              <a:rPr lang="en-US" altLang="zh-CN" sz="2000" dirty="0" smtClean="0">
                <a:solidFill>
                  <a:srgbClr val="FF3300"/>
                </a:solidFill>
              </a:rPr>
              <a:t>.</a:t>
            </a:r>
            <a:r>
              <a:rPr lang="en-US" altLang="zh-CN" sz="1600" dirty="0" smtClean="0">
                <a:solidFill>
                  <a:srgbClr val="3333FF"/>
                </a:solidFill>
              </a:rPr>
              <a:t> </a:t>
            </a:r>
          </a:p>
        </p:txBody>
      </p:sp>
      <p:sp>
        <p:nvSpPr>
          <p:cNvPr id="3" name="标题 2"/>
          <p:cNvSpPr>
            <a:spLocks noGrp="1"/>
          </p:cNvSpPr>
          <p:nvPr>
            <p:ph type="title"/>
          </p:nvPr>
        </p:nvSpPr>
        <p:spPr/>
        <p:txBody>
          <a:bodyPr/>
          <a:lstStyle/>
          <a:p>
            <a:r>
              <a:rPr lang="en-US" altLang="zh-CN" dirty="0" smtClean="0"/>
              <a:t>Computing</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45</a:t>
            </a:fld>
            <a:endParaRPr lang="zh-CN" altLang="en-US" dirty="0"/>
          </a:p>
        </p:txBody>
      </p:sp>
      <p:sp>
        <p:nvSpPr>
          <p:cNvPr id="5" name="TextBox 4"/>
          <p:cNvSpPr txBox="1"/>
          <p:nvPr/>
        </p:nvSpPr>
        <p:spPr>
          <a:xfrm>
            <a:off x="2060456" y="5517232"/>
            <a:ext cx="4968552" cy="523220"/>
          </a:xfrm>
          <a:prstGeom prst="rect">
            <a:avLst/>
          </a:prstGeom>
          <a:solidFill>
            <a:srgbClr val="000000"/>
          </a:solidFill>
          <a:ln w="28575">
            <a:solidFill>
              <a:srgbClr val="FF3300"/>
            </a:solidFill>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sk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p, q, a</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secret</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093" y="1439441"/>
            <a:ext cx="60007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086472"/>
            <a:ext cx="3152775" cy="990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2307" y="3140968"/>
            <a:ext cx="11715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4475" y="3284984"/>
            <a:ext cx="3800475" cy="533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1988840"/>
            <a:ext cx="7772400" cy="390525"/>
          </a:xfrm>
          <a:prstGeom prst="rect">
            <a:avLst/>
          </a:prstGeom>
          <a:noFill/>
          <a:ln w="28575">
            <a:solidFill>
              <a:srgbClr val="FF3300"/>
            </a:solidFill>
            <a:miter lim="800000"/>
            <a:headEnd/>
            <a:tailEnd/>
          </a:ln>
          <a:extLst>
            <a:ext uri="{909E8E84-426E-40DD-AFC4-6F175D3DCCD1}">
              <a14:hiddenFill xmlns:a14="http://schemas.microsoft.com/office/drawing/2010/main">
                <a:solidFill>
                  <a:schemeClr val="accent1"/>
                </a:solidFill>
              </a14:hiddenFill>
            </a:ext>
          </a:extLst>
        </p:spPr>
      </p:pic>
      <p:sp>
        <p:nvSpPr>
          <p:cNvPr id="6" name="右箭头 5"/>
          <p:cNvSpPr/>
          <p:nvPr/>
        </p:nvSpPr>
        <p:spPr>
          <a:xfrm>
            <a:off x="3512307" y="3501008"/>
            <a:ext cx="1382578" cy="122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9316" y="495024"/>
            <a:ext cx="744652" cy="413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2051720" y="4689208"/>
            <a:ext cx="4968552" cy="612000"/>
          </a:xfrm>
          <a:prstGeom prst="rect">
            <a:avLst/>
          </a:prstGeom>
          <a:solidFill>
            <a:srgbClr val="00B050"/>
          </a:solidFill>
          <a:ln w="28575">
            <a:solidFill>
              <a:srgbClr val="FF3300"/>
            </a:solidFill>
            <a:prstDash val="solid"/>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pk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n, b</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public</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3435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268759"/>
            <a:ext cx="8867328" cy="4303365"/>
          </a:xfrm>
        </p:spPr>
        <p:txBody>
          <a:bodyPr/>
          <a:lstStyle/>
          <a:p>
            <a:r>
              <a:rPr lang="en-US" altLang="zh-CN" sz="2800" dirty="0" smtClean="0">
                <a:solidFill>
                  <a:srgbClr val="3333FF"/>
                </a:solidFill>
              </a:rPr>
              <a:t>Computing the Decryption Exponent </a:t>
            </a:r>
            <a:r>
              <a:rPr lang="en-US" altLang="zh-CN" sz="2800" i="1" dirty="0" smtClean="0">
                <a:solidFill>
                  <a:srgbClr val="3333FF"/>
                </a:solidFill>
              </a:rPr>
              <a:t>a</a:t>
            </a:r>
            <a:r>
              <a:rPr lang="en-US" altLang="zh-CN" sz="2800" dirty="0" smtClean="0">
                <a:solidFill>
                  <a:srgbClr val="3333FF"/>
                </a:solidFill>
              </a:rPr>
              <a:t> to attack RSA:</a:t>
            </a:r>
          </a:p>
          <a:p>
            <a:pPr lvl="1"/>
            <a:r>
              <a:rPr lang="en-US" altLang="zh-CN" sz="2400" dirty="0">
                <a:solidFill>
                  <a:srgbClr val="FF0000"/>
                </a:solidFill>
              </a:rPr>
              <a:t>Computing </a:t>
            </a:r>
            <a:r>
              <a:rPr lang="en-US" altLang="zh-CN" sz="2400" i="1" dirty="0">
                <a:solidFill>
                  <a:srgbClr val="FF0000"/>
                </a:solidFill>
              </a:rPr>
              <a:t>a</a:t>
            </a:r>
            <a:r>
              <a:rPr lang="en-US" altLang="zh-CN" sz="2400" dirty="0">
                <a:solidFill>
                  <a:srgbClr val="FF0000"/>
                </a:solidFill>
              </a:rPr>
              <a:t> is no easier than factoring </a:t>
            </a:r>
            <a:r>
              <a:rPr lang="en-US" altLang="zh-CN" sz="2400" i="1" dirty="0">
                <a:solidFill>
                  <a:srgbClr val="FF0000"/>
                </a:solidFill>
              </a:rPr>
              <a:t>n</a:t>
            </a:r>
            <a:r>
              <a:rPr lang="en-US" altLang="zh-CN" sz="2400" dirty="0">
                <a:solidFill>
                  <a:srgbClr val="FF0000"/>
                </a:solidFill>
              </a:rPr>
              <a:t>. </a:t>
            </a:r>
            <a:endParaRPr lang="en-US" altLang="zh-CN" sz="2400" dirty="0" smtClean="0">
              <a:solidFill>
                <a:srgbClr val="FF0000"/>
              </a:solidFill>
            </a:endParaRPr>
          </a:p>
          <a:p>
            <a:pPr lvl="2"/>
            <a:r>
              <a:rPr lang="en-US" altLang="zh-CN" sz="2000" dirty="0" smtClean="0"/>
              <a:t>If the decryption exponent </a:t>
            </a:r>
            <a:r>
              <a:rPr lang="en-US" altLang="zh-CN" sz="2000" i="1" dirty="0" smtClean="0"/>
              <a:t>a</a:t>
            </a:r>
            <a:r>
              <a:rPr lang="en-US" altLang="zh-CN" sz="2000" dirty="0" smtClean="0"/>
              <a:t> is known, then </a:t>
            </a:r>
            <a:r>
              <a:rPr lang="en-US" altLang="zh-CN" sz="2000" i="1" dirty="0" smtClean="0"/>
              <a:t>n</a:t>
            </a:r>
            <a:r>
              <a:rPr lang="en-US" altLang="zh-CN" sz="2000" dirty="0" smtClean="0"/>
              <a:t> can be factored </a:t>
            </a:r>
            <a:r>
              <a:rPr lang="en-US" altLang="zh-CN" sz="2000" u="sng" dirty="0" smtClean="0"/>
              <a:t>in polynomial time</a:t>
            </a:r>
            <a:r>
              <a:rPr lang="en-US" altLang="zh-CN" sz="2000" dirty="0" smtClean="0"/>
              <a:t> by means of a randomized algorithm.</a:t>
            </a:r>
          </a:p>
          <a:p>
            <a:pPr lvl="3"/>
            <a:r>
              <a:rPr lang="en-US" altLang="zh-CN" dirty="0" smtClean="0"/>
              <a:t>Algorithm 6.10 (P226)</a:t>
            </a:r>
          </a:p>
          <a:p>
            <a:pPr lvl="1"/>
            <a:r>
              <a:rPr lang="en-US" altLang="zh-CN" sz="2400" dirty="0" smtClean="0">
                <a:solidFill>
                  <a:srgbClr val="FF00FF"/>
                </a:solidFill>
              </a:rPr>
              <a:t>Once </a:t>
            </a:r>
            <a:r>
              <a:rPr lang="en-US" altLang="zh-CN" sz="2400" i="1" dirty="0" smtClean="0">
                <a:solidFill>
                  <a:srgbClr val="FF00FF"/>
                </a:solidFill>
              </a:rPr>
              <a:t>a</a:t>
            </a:r>
            <a:r>
              <a:rPr lang="en-US" altLang="zh-CN" sz="2400" dirty="0" smtClean="0">
                <a:solidFill>
                  <a:srgbClr val="FF00FF"/>
                </a:solidFill>
              </a:rPr>
              <a:t> is revealed, a new modulus </a:t>
            </a:r>
            <a:r>
              <a:rPr lang="en-US" altLang="zh-CN" sz="2400" i="1" dirty="0" smtClean="0">
                <a:solidFill>
                  <a:srgbClr val="FF00FF"/>
                </a:solidFill>
              </a:rPr>
              <a:t>n</a:t>
            </a:r>
            <a:r>
              <a:rPr lang="en-US" altLang="zh-CN" sz="2400" dirty="0" smtClean="0">
                <a:solidFill>
                  <a:srgbClr val="FF00FF"/>
                </a:solidFill>
              </a:rPr>
              <a:t> should be chosen.</a:t>
            </a:r>
          </a:p>
          <a:p>
            <a:pPr lvl="1"/>
            <a:endParaRPr lang="en-US" altLang="zh-CN" sz="1050" dirty="0">
              <a:solidFill>
                <a:srgbClr val="FF00FF"/>
              </a:solidFill>
            </a:endParaRPr>
          </a:p>
          <a:p>
            <a:pPr lvl="1"/>
            <a:r>
              <a:rPr lang="en-US" altLang="zh-CN" sz="2400" dirty="0" smtClean="0">
                <a:solidFill>
                  <a:srgbClr val="3333FF"/>
                </a:solidFill>
              </a:rPr>
              <a:t>Wiener’s Low Decryption Exponent Attack: for some special cases</a:t>
            </a:r>
          </a:p>
          <a:p>
            <a:pPr lvl="2"/>
            <a:r>
              <a:rPr lang="en-US" altLang="zh-CN" sz="2000" dirty="0" smtClean="0">
                <a:solidFill>
                  <a:srgbClr val="3333FF"/>
                </a:solidFill>
              </a:rPr>
              <a:t>Algorithm 6.11</a:t>
            </a:r>
          </a:p>
        </p:txBody>
      </p:sp>
      <p:sp>
        <p:nvSpPr>
          <p:cNvPr id="3" name="标题 2"/>
          <p:cNvSpPr>
            <a:spLocks noGrp="1"/>
          </p:cNvSpPr>
          <p:nvPr>
            <p:ph type="title"/>
          </p:nvPr>
        </p:nvSpPr>
        <p:spPr/>
        <p:txBody>
          <a:bodyPr/>
          <a:lstStyle/>
          <a:p>
            <a:r>
              <a:rPr lang="en-US" altLang="zh-CN" dirty="0" smtClean="0"/>
              <a:t>Computing </a:t>
            </a:r>
            <a:r>
              <a:rPr lang="en-US" altLang="zh-CN" i="1"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46</a:t>
            </a:fld>
            <a:endParaRPr lang="zh-CN" altLang="en-US" dirty="0"/>
          </a:p>
        </p:txBody>
      </p:sp>
      <p:sp>
        <p:nvSpPr>
          <p:cNvPr id="5" name="TextBox 4"/>
          <p:cNvSpPr txBox="1"/>
          <p:nvPr/>
        </p:nvSpPr>
        <p:spPr>
          <a:xfrm>
            <a:off x="3131840" y="5877272"/>
            <a:ext cx="4968552" cy="523220"/>
          </a:xfrm>
          <a:prstGeom prst="rect">
            <a:avLst/>
          </a:prstGeom>
          <a:solidFill>
            <a:srgbClr val="000000"/>
          </a:solidFill>
          <a:ln w="28575">
            <a:solidFill>
              <a:srgbClr val="FF3300"/>
            </a:solidFill>
          </a:ln>
        </p:spPr>
        <p:txBody>
          <a:bodyPr wrap="square" rtlCol="0">
            <a:spAutoFit/>
          </a:bodyPr>
          <a:lstStyle/>
          <a:p>
            <a:pPr algn="ctr"/>
            <a:r>
              <a:rPr lang="en-US" sz="2800" b="1" dirty="0" err="1" smtClean="0">
                <a:solidFill>
                  <a:schemeClr val="bg1"/>
                </a:solidFill>
                <a:latin typeface="Times New Roman" pitchFamily="18" charset="0"/>
                <a:cs typeface="Times New Roman" pitchFamily="18" charset="0"/>
              </a:rPr>
              <a:t>sk</a:t>
            </a:r>
            <a:r>
              <a:rPr lang="en-US" sz="2800" b="1" dirty="0" smtClean="0">
                <a:solidFill>
                  <a:schemeClr val="bg1"/>
                </a:solidFill>
                <a:latin typeface="Times New Roman" pitchFamily="18" charset="0"/>
                <a:cs typeface="Times New Roman" pitchFamily="18" charset="0"/>
              </a:rPr>
              <a:t> = (</a:t>
            </a:r>
            <a:r>
              <a:rPr lang="en-US" sz="2800" b="1" i="1" dirty="0" smtClean="0">
                <a:solidFill>
                  <a:schemeClr val="bg1"/>
                </a:solidFill>
                <a:latin typeface="Times New Roman" pitchFamily="18" charset="0"/>
                <a:cs typeface="Times New Roman" pitchFamily="18" charset="0"/>
              </a:rPr>
              <a:t>p, q, a</a:t>
            </a:r>
            <a:r>
              <a:rPr lang="en-US" sz="2800" b="1" dirty="0" smtClean="0">
                <a:solidFill>
                  <a:schemeClr val="bg1"/>
                </a:solidFill>
                <a:latin typeface="Times New Roman" pitchFamily="18" charset="0"/>
                <a:cs typeface="Times New Roman" pitchFamily="18" charset="0"/>
              </a:rPr>
              <a:t>) is the </a:t>
            </a:r>
            <a:r>
              <a:rPr lang="en-US" sz="2800" b="1" u="sng" dirty="0" smtClean="0">
                <a:solidFill>
                  <a:schemeClr val="bg1"/>
                </a:solidFill>
                <a:latin typeface="Times New Roman" pitchFamily="18" charset="0"/>
                <a:cs typeface="Times New Roman" pitchFamily="18" charset="0"/>
              </a:rPr>
              <a:t>secret</a:t>
            </a:r>
            <a:r>
              <a:rPr lang="en-US" sz="2800" b="1" dirty="0" smtClean="0">
                <a:solidFill>
                  <a:schemeClr val="bg1"/>
                </a:solidFill>
                <a:latin typeface="Times New Roman" pitchFamily="18" charset="0"/>
                <a:cs typeface="Times New Roman" pitchFamily="18" charset="0"/>
              </a:rPr>
              <a:t> key</a:t>
            </a:r>
            <a:endParaRPr lang="en-US" sz="2800" b="1" dirty="0">
              <a:solidFill>
                <a:schemeClr val="bg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654" y="1772816"/>
            <a:ext cx="4509346" cy="486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566" y="5013176"/>
            <a:ext cx="36385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09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p>
          <a:p>
            <a:pPr eaLnBrk="1" hangingPunct="1">
              <a:lnSpc>
                <a:spcPct val="120000"/>
              </a:lnSpc>
            </a:pPr>
            <a:r>
              <a:rPr lang="en-US" altLang="zh-CN" sz="2400" dirty="0" smtClean="0">
                <a:solidFill>
                  <a:srgbClr val="000000"/>
                </a:solidFill>
              </a:rPr>
              <a:t>3. </a:t>
            </a:r>
            <a:r>
              <a:rPr lang="en-US" altLang="zh-CN" sz="2400" dirty="0">
                <a:solidFill>
                  <a:srgbClr val="000000"/>
                </a:solidFill>
              </a:rPr>
              <a:t>The RSA </a:t>
            </a:r>
            <a:r>
              <a:rPr lang="en-US" altLang="zh-CN" sz="2400" dirty="0" smtClean="0">
                <a:solidFill>
                  <a:srgbClr val="000000"/>
                </a:solidFill>
              </a:rPr>
              <a:t>Cryptosystem</a:t>
            </a: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Security Discussions and Attacks on RSA</a:t>
            </a:r>
          </a:p>
          <a:p>
            <a:pPr eaLnBrk="1" hangingPunct="1">
              <a:lnSpc>
                <a:spcPct val="120000"/>
              </a:lnSpc>
            </a:pPr>
            <a:r>
              <a:rPr lang="en-US" altLang="zh-CN" sz="2400" dirty="0" smtClean="0">
                <a:solidFill>
                  <a:srgbClr val="000000"/>
                </a:solidFill>
              </a:rPr>
              <a:t>6. The Rabin Cryptosystem</a:t>
            </a:r>
          </a:p>
          <a:p>
            <a:pPr lvl="1" eaLnBrk="1" hangingPunct="1">
              <a:lnSpc>
                <a:spcPct val="120000"/>
              </a:lnSpc>
            </a:pPr>
            <a:r>
              <a:rPr lang="en-US" altLang="zh-CN" sz="2000" dirty="0" smtClean="0">
                <a:solidFill>
                  <a:srgbClr val="3333FF"/>
                </a:solidFill>
              </a:rPr>
              <a:t>Turing Reduction</a:t>
            </a:r>
          </a:p>
          <a:p>
            <a:pPr eaLnBrk="1" hangingPunct="1">
              <a:lnSpc>
                <a:spcPct val="120000"/>
              </a:lnSpc>
            </a:pPr>
            <a:r>
              <a:rPr lang="en-US" altLang="zh-CN" sz="2400" dirty="0" smtClean="0">
                <a:solidFill>
                  <a:srgbClr val="000000"/>
                </a:solidFill>
              </a:rPr>
              <a:t>7. Semantic Security 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47</a:t>
            </a:fld>
            <a:endParaRPr lang="en-US" altLang="zh-CN" smtClean="0">
              <a:solidFill>
                <a:schemeClr val="tx1"/>
              </a:solidFill>
              <a:ea typeface="宋体" charset="-122"/>
            </a:endParaRPr>
          </a:p>
        </p:txBody>
      </p:sp>
    </p:spTree>
    <p:extLst>
      <p:ext uri="{BB962C8B-B14F-4D97-AF65-F5344CB8AC3E}">
        <p14:creationId xmlns:p14="http://schemas.microsoft.com/office/powerpoint/2010/main" val="1054842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6387">
                                            <p:txEl>
                                              <p:pRg st="6" end="6"/>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16387">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755576" y="1340768"/>
            <a:ext cx="6991350" cy="2781300"/>
          </a:xfrm>
          <a:prstGeom prst="rect">
            <a:avLst/>
          </a:prstGeom>
          <a:noFill/>
          <a:ln w="9525">
            <a:solidFill>
              <a:srgbClr val="3333FF"/>
            </a:solidFill>
            <a:miter lim="800000"/>
            <a:headEnd/>
            <a:tailEnd/>
          </a:ln>
        </p:spPr>
      </p:pic>
      <p:sp>
        <p:nvSpPr>
          <p:cNvPr id="2" name="内容占位符 1"/>
          <p:cNvSpPr>
            <a:spLocks noGrp="1"/>
          </p:cNvSpPr>
          <p:nvPr>
            <p:ph idx="1"/>
          </p:nvPr>
        </p:nvSpPr>
        <p:spPr>
          <a:xfrm>
            <a:off x="529208" y="4581128"/>
            <a:ext cx="8507288" cy="2060848"/>
          </a:xfrm>
        </p:spPr>
        <p:txBody>
          <a:bodyPr/>
          <a:lstStyle/>
          <a:p>
            <a:pPr>
              <a:lnSpc>
                <a:spcPct val="120000"/>
              </a:lnSpc>
            </a:pPr>
            <a:r>
              <a:rPr lang="en-US" altLang="zh-CN" sz="2400" dirty="0" smtClean="0">
                <a:solidFill>
                  <a:srgbClr val="3333FF"/>
                </a:solidFill>
              </a:rPr>
              <a:t>It is a provably secure cryptosystem:</a:t>
            </a:r>
          </a:p>
          <a:p>
            <a:pPr lvl="1">
              <a:lnSpc>
                <a:spcPct val="120000"/>
              </a:lnSpc>
            </a:pPr>
            <a:r>
              <a:rPr lang="en-US" altLang="zh-CN" sz="2400" u="sng" dirty="0" smtClean="0">
                <a:solidFill>
                  <a:srgbClr val="FF3300"/>
                </a:solidFill>
              </a:rPr>
              <a:t>computationally secure against a chosen-plaintext attack</a:t>
            </a:r>
            <a:endParaRPr lang="en-US" altLang="zh-CN" sz="2000" dirty="0" smtClean="0">
              <a:solidFill>
                <a:srgbClr val="FF3300"/>
              </a:solidFill>
            </a:endParaRPr>
          </a:p>
          <a:p>
            <a:pPr lvl="1">
              <a:lnSpc>
                <a:spcPct val="120000"/>
              </a:lnSpc>
            </a:pPr>
            <a:r>
              <a:rPr lang="en-US" altLang="zh-CN" sz="2000" dirty="0" smtClean="0">
                <a:solidFill>
                  <a:srgbClr val="FF00FF"/>
                </a:solidFill>
              </a:rPr>
              <a:t>If the problem of factoring is computationally infeasible, then the Rabin Cryptosystem is secure.</a:t>
            </a:r>
            <a:endParaRPr lang="zh-CN" altLang="en-US" sz="2000" dirty="0">
              <a:solidFill>
                <a:srgbClr val="FF00FF"/>
              </a:solidFill>
            </a:endParaRPr>
          </a:p>
        </p:txBody>
      </p:sp>
      <p:sp>
        <p:nvSpPr>
          <p:cNvPr id="3" name="标题 2"/>
          <p:cNvSpPr>
            <a:spLocks noGrp="1"/>
          </p:cNvSpPr>
          <p:nvPr>
            <p:ph type="title"/>
          </p:nvPr>
        </p:nvSpPr>
        <p:spPr/>
        <p:txBody>
          <a:bodyPr>
            <a:normAutofit/>
          </a:bodyPr>
          <a:lstStyle/>
          <a:p>
            <a:r>
              <a:rPr lang="en-US" altLang="zh-CN" dirty="0" smtClean="0"/>
              <a:t>The </a:t>
            </a:r>
            <a:r>
              <a:rPr lang="en-US" altLang="zh-CN" dirty="0"/>
              <a:t>Rabin </a:t>
            </a:r>
            <a:r>
              <a:rPr lang="en-US" altLang="zh-CN" dirty="0" smtClean="0"/>
              <a:t>Cryptosystem</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48</a:t>
            </a:fld>
            <a:endParaRPr lang="zh-CN" altLang="en-US" dirty="0"/>
          </a:p>
        </p:txBody>
      </p:sp>
      <p:sp>
        <p:nvSpPr>
          <p:cNvPr id="5" name="圆角矩形 4"/>
          <p:cNvSpPr/>
          <p:nvPr/>
        </p:nvSpPr>
        <p:spPr>
          <a:xfrm>
            <a:off x="755576" y="3861048"/>
            <a:ext cx="5904656" cy="288032"/>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23304" y="3165020"/>
            <a:ext cx="2839495" cy="429413"/>
          </a:xfrm>
          <a:prstGeom prst="rect">
            <a:avLst/>
          </a:prstGeom>
        </p:spPr>
        <p:txBody>
          <a:bodyPr wrap="none">
            <a:spAutoFit/>
          </a:bodyPr>
          <a:lstStyle/>
          <a:p>
            <a:pPr>
              <a:lnSpc>
                <a:spcPct val="120000"/>
              </a:lnSpc>
            </a:pPr>
            <a:r>
              <a:rPr lang="en-US" altLang="zh-CN" dirty="0" smtClean="0">
                <a:solidFill>
                  <a:srgbClr val="FF0000"/>
                </a:solidFill>
              </a:rPr>
              <a:t>A drawback in decryption</a:t>
            </a:r>
            <a:endParaRPr lang="en-US" altLang="zh-CN" dirty="0">
              <a:solidFill>
                <a:srgbClr val="FF0000"/>
              </a:solidFill>
            </a:endParaRPr>
          </a:p>
        </p:txBody>
      </p:sp>
    </p:spTree>
    <p:extLst>
      <p:ext uri="{BB962C8B-B14F-4D97-AF65-F5344CB8AC3E}">
        <p14:creationId xmlns:p14="http://schemas.microsoft.com/office/powerpoint/2010/main" val="195813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899592" y="1736179"/>
            <a:ext cx="6889576" cy="3997077"/>
          </a:xfrm>
          <a:prstGeom prst="rect">
            <a:avLst/>
          </a:prstGeom>
          <a:noFill/>
          <a:ln w="9525">
            <a:solidFill>
              <a:srgbClr val="3333FF"/>
            </a:solidFill>
            <a:miter lim="800000"/>
            <a:headEnd/>
            <a:tailEnd/>
          </a:ln>
        </p:spPr>
      </p:pic>
      <p:sp>
        <p:nvSpPr>
          <p:cNvPr id="2" name="内容占位符 1"/>
          <p:cNvSpPr>
            <a:spLocks noGrp="1"/>
          </p:cNvSpPr>
          <p:nvPr>
            <p:ph idx="1"/>
          </p:nvPr>
        </p:nvSpPr>
        <p:spPr>
          <a:xfrm>
            <a:off x="251520" y="1196752"/>
            <a:ext cx="8075240" cy="5517232"/>
          </a:xfrm>
        </p:spPr>
        <p:txBody>
          <a:bodyPr/>
          <a:lstStyle/>
          <a:p>
            <a:r>
              <a:rPr lang="en-US" altLang="zh-CN" sz="2400" dirty="0" smtClean="0">
                <a:solidFill>
                  <a:srgbClr val="3333FF"/>
                </a:solidFill>
              </a:rPr>
              <a:t>Turing Reduction from G to H: </a:t>
            </a:r>
            <a:endParaRPr lang="zh-CN" altLang="en-US" sz="2400" dirty="0">
              <a:solidFill>
                <a:srgbClr val="3333FF"/>
              </a:solidFill>
            </a:endParaRPr>
          </a:p>
        </p:txBody>
      </p:sp>
      <p:sp>
        <p:nvSpPr>
          <p:cNvPr id="3" name="标题 2"/>
          <p:cNvSpPr>
            <a:spLocks noGrp="1"/>
          </p:cNvSpPr>
          <p:nvPr>
            <p:ph type="title"/>
          </p:nvPr>
        </p:nvSpPr>
        <p:spPr/>
        <p:txBody>
          <a:bodyPr>
            <a:normAutofit/>
          </a:bodyPr>
          <a:lstStyle/>
          <a:p>
            <a:r>
              <a:rPr lang="en-US" altLang="zh-CN" dirty="0" smtClean="0">
                <a:solidFill>
                  <a:srgbClr val="3333FF"/>
                </a:solidFill>
              </a:rPr>
              <a:t>Turing Reduction</a:t>
            </a:r>
            <a:endParaRPr lang="zh-CN" altLang="en-US" dirty="0">
              <a:solidFill>
                <a:srgbClr val="3333FF"/>
              </a:solidFill>
            </a:endParaRPr>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49</a:t>
            </a:fld>
            <a:endParaRPr lang="zh-CN" alt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67" y="5934041"/>
            <a:ext cx="7888973" cy="663311"/>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121" y="1280997"/>
            <a:ext cx="10477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a:off x="5724128" y="1988840"/>
            <a:ext cx="19442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71600" y="2204864"/>
            <a:ext cx="2736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06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027988" y="6376243"/>
            <a:ext cx="985837" cy="365125"/>
          </a:xfrm>
        </p:spPr>
        <p:txBody>
          <a:bodyPr/>
          <a:lstStyle/>
          <a:p>
            <a:fld id="{A4821C51-F9D0-4558-AE37-0A5F9436DCFB}" type="slidenum">
              <a:rPr lang="zh-CN" altLang="en-US" smtClean="0"/>
              <a:pPr/>
              <a:t>5</a:t>
            </a:fld>
            <a:endParaRPr lang="zh-CN" altLang="en-US" dirty="0"/>
          </a:p>
        </p:txBody>
      </p:sp>
      <p:sp>
        <p:nvSpPr>
          <p:cNvPr id="4" name="标题 3"/>
          <p:cNvSpPr>
            <a:spLocks noGrp="1"/>
          </p:cNvSpPr>
          <p:nvPr>
            <p:ph type="title"/>
          </p:nvPr>
        </p:nvSpPr>
        <p:spPr/>
        <p:txBody>
          <a:bodyPr>
            <a:normAutofit/>
          </a:bodyPr>
          <a:lstStyle/>
          <a:p>
            <a:r>
              <a:rPr lang="en-US" altLang="zh-CN" dirty="0" smtClean="0"/>
              <a:t>Why PKC?</a:t>
            </a:r>
            <a:endParaRPr lang="zh-CN" altLang="en-US" dirty="0"/>
          </a:p>
        </p:txBody>
      </p:sp>
      <p:sp>
        <p:nvSpPr>
          <p:cNvPr id="5" name="灯片编号占位符 2"/>
          <p:cNvSpPr txBox="1">
            <a:spLocks/>
          </p:cNvSpPr>
          <p:nvPr/>
        </p:nvSpPr>
        <p:spPr>
          <a:xfrm>
            <a:off x="8028384" y="6375449"/>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sp>
        <p:nvSpPr>
          <p:cNvPr id="9" name="内容占位符 8"/>
          <p:cNvSpPr>
            <a:spLocks noGrp="1"/>
          </p:cNvSpPr>
          <p:nvPr>
            <p:ph idx="1"/>
          </p:nvPr>
        </p:nvSpPr>
        <p:spPr>
          <a:xfrm>
            <a:off x="179512" y="1196752"/>
            <a:ext cx="8712968" cy="1701922"/>
          </a:xfrm>
        </p:spPr>
        <p:txBody>
          <a:bodyPr>
            <a:noAutofit/>
          </a:bodyPr>
          <a:lstStyle/>
          <a:p>
            <a:pPr>
              <a:lnSpc>
                <a:spcPct val="100000"/>
              </a:lnSpc>
            </a:pPr>
            <a:r>
              <a:rPr lang="en-US" altLang="zh-CN" kern="0" dirty="0" smtClean="0">
                <a:solidFill>
                  <a:srgbClr val="3333FF"/>
                </a:solidFill>
              </a:rPr>
              <a:t>Solution 2: PKC </a:t>
            </a:r>
          </a:p>
          <a:p>
            <a:pPr>
              <a:lnSpc>
                <a:spcPct val="100000"/>
              </a:lnSpc>
              <a:buNone/>
            </a:pPr>
            <a:r>
              <a:rPr lang="en-US" altLang="zh-CN" sz="2400" kern="0" dirty="0" smtClean="0">
                <a:solidFill>
                  <a:srgbClr val="FF0000"/>
                </a:solidFill>
              </a:rPr>
              <a:t>Advantage: </a:t>
            </a:r>
            <a:r>
              <a:rPr lang="en-US" altLang="zh-CN" sz="2400" kern="0" dirty="0" smtClean="0"/>
              <a:t>The encryption key is public.</a:t>
            </a:r>
            <a:r>
              <a:rPr lang="en-US" altLang="zh-CN" sz="2400" b="0" kern="0" dirty="0" smtClean="0"/>
              <a:t>  </a:t>
            </a:r>
            <a:r>
              <a:rPr lang="en-US" altLang="zh-CN" sz="2400" b="0" kern="0" dirty="0" smtClean="0">
                <a:solidFill>
                  <a:srgbClr val="3333FF"/>
                </a:solidFill>
              </a:rPr>
              <a:t> </a:t>
            </a:r>
          </a:p>
          <a:p>
            <a:pPr>
              <a:lnSpc>
                <a:spcPct val="100000"/>
              </a:lnSpc>
              <a:buNone/>
            </a:pPr>
            <a:r>
              <a:rPr lang="en-US" altLang="zh-CN" sz="2400" kern="0" dirty="0" smtClean="0">
                <a:solidFill>
                  <a:srgbClr val="FF3300"/>
                </a:solidFill>
              </a:rPr>
              <a:t>Disadvantage:</a:t>
            </a:r>
            <a:r>
              <a:rPr lang="en-US" altLang="zh-CN" sz="2400" kern="0" dirty="0" smtClean="0">
                <a:solidFill>
                  <a:srgbClr val="3333FF"/>
                </a:solidFill>
              </a:rPr>
              <a:t> </a:t>
            </a:r>
            <a:r>
              <a:rPr lang="en-US" altLang="zh-CN" sz="2400" kern="0" dirty="0" smtClean="0"/>
              <a:t>1.Certificate Management; 2.The computation complexity is usually higher than SKC. </a:t>
            </a:r>
            <a:endParaRPr lang="en-US" altLang="zh-CN" sz="2400" dirty="0" smtClean="0"/>
          </a:p>
        </p:txBody>
      </p:sp>
      <p:sp>
        <p:nvSpPr>
          <p:cNvPr id="23" name="云形 22"/>
          <p:cNvSpPr/>
          <p:nvPr/>
        </p:nvSpPr>
        <p:spPr>
          <a:xfrm>
            <a:off x="2870028" y="2918094"/>
            <a:ext cx="3456384" cy="1440160"/>
          </a:xfrm>
          <a:prstGeom prst="cloud">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latin typeface="Times New Roman" pitchFamily="18" charset="0"/>
                <a:cs typeface="Times New Roman" pitchFamily="18" charset="0"/>
              </a:rPr>
              <a:t>Internet</a:t>
            </a:r>
          </a:p>
          <a:p>
            <a:pPr algn="ctr"/>
            <a:endParaRPr lang="zh-CN" altLang="en-US" b="1" dirty="0">
              <a:latin typeface="Times New Roman" pitchFamily="18" charset="0"/>
              <a:cs typeface="Times New Roman" pitchFamily="18" charset="0"/>
            </a:endParaRPr>
          </a:p>
        </p:txBody>
      </p:sp>
      <p:sp>
        <p:nvSpPr>
          <p:cNvPr id="24" name="右箭头 23"/>
          <p:cNvSpPr/>
          <p:nvPr/>
        </p:nvSpPr>
        <p:spPr>
          <a:xfrm>
            <a:off x="3014044" y="3637034"/>
            <a:ext cx="3083804" cy="289172"/>
          </a:xfrm>
          <a:prstGeom prst="rightArrow">
            <a:avLst/>
          </a:prstGeom>
          <a:solidFill>
            <a:srgbClr val="568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877285" y="3710182"/>
            <a:ext cx="1357322" cy="461665"/>
          </a:xfrm>
          <a:prstGeom prst="rect">
            <a:avLst/>
          </a:prstGeom>
          <a:solidFill>
            <a:schemeClr val="bg1"/>
          </a:solidFill>
        </p:spPr>
        <p:txBody>
          <a:bodyPr wrap="square" rtlCol="0">
            <a:spAutoFit/>
          </a:bodyPr>
          <a:lstStyle/>
          <a:p>
            <a:pPr algn="ctr"/>
            <a:r>
              <a:rPr lang="en-US" altLang="zh-CN" sz="2400" b="1" dirty="0" smtClean="0">
                <a:solidFill>
                  <a:srgbClr val="FF0000"/>
                </a:solidFill>
                <a:cs typeface="Times New Roman" pitchFamily="18" charset="0"/>
              </a:rPr>
              <a:t>secret</a:t>
            </a:r>
            <a:endParaRPr lang="zh-CN" altLang="en-US" sz="2400" b="1" dirty="0">
              <a:solidFill>
                <a:srgbClr val="FF0000"/>
              </a:solidFill>
              <a:latin typeface="Times New Roman" pitchFamily="18" charset="0"/>
              <a:cs typeface="Times New Roman" pitchFamily="18" charset="0"/>
            </a:endParaRPr>
          </a:p>
        </p:txBody>
      </p:sp>
      <p:sp>
        <p:nvSpPr>
          <p:cNvPr id="26" name="圆角矩形 25"/>
          <p:cNvSpPr/>
          <p:nvPr/>
        </p:nvSpPr>
        <p:spPr>
          <a:xfrm>
            <a:off x="3419872" y="2918094"/>
            <a:ext cx="2376264" cy="72008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t>PKC</a:t>
            </a:r>
            <a:endParaRPr lang="zh-CN" altLang="en-US" sz="3200" dirty="0"/>
          </a:p>
        </p:txBody>
      </p:sp>
      <p:pic>
        <p:nvPicPr>
          <p:cNvPr id="17" name="Picture 5"/>
          <p:cNvPicPr>
            <a:picLocks noChangeAspect="1" noChangeArrowheads="1"/>
          </p:cNvPicPr>
          <p:nvPr/>
        </p:nvPicPr>
        <p:blipFill>
          <a:blip r:embed="rId3" cstate="print"/>
          <a:srcRect/>
          <a:stretch>
            <a:fillRect/>
          </a:stretch>
        </p:blipFill>
        <p:spPr bwMode="auto">
          <a:xfrm>
            <a:off x="6660232" y="2987822"/>
            <a:ext cx="1404938" cy="1408112"/>
          </a:xfrm>
          <a:prstGeom prst="rect">
            <a:avLst/>
          </a:prstGeom>
          <a:noFill/>
          <a:ln w="12700">
            <a:noFill/>
            <a:miter lim="800000"/>
            <a:headEnd/>
            <a:tailEnd/>
          </a:ln>
        </p:spPr>
      </p:pic>
      <p:pic>
        <p:nvPicPr>
          <p:cNvPr id="18" name="Picture 4"/>
          <p:cNvPicPr>
            <a:picLocks noChangeAspect="1" noChangeArrowheads="1"/>
          </p:cNvPicPr>
          <p:nvPr/>
        </p:nvPicPr>
        <p:blipFill>
          <a:blip r:embed="rId4" cstate="print"/>
          <a:srcRect/>
          <a:stretch>
            <a:fillRect/>
          </a:stretch>
        </p:blipFill>
        <p:spPr bwMode="auto">
          <a:xfrm>
            <a:off x="971600" y="2987822"/>
            <a:ext cx="1166813" cy="1428750"/>
          </a:xfrm>
          <a:prstGeom prst="rect">
            <a:avLst/>
          </a:prstGeom>
          <a:noFill/>
          <a:ln w="12700">
            <a:noFill/>
            <a:miter lim="800000"/>
            <a:headEnd/>
            <a:tailEnd/>
          </a:ln>
        </p:spPr>
      </p:pic>
      <p:pic>
        <p:nvPicPr>
          <p:cNvPr id="25" name="Picture 5" descr="D:\Teaching in JNU\2014春 - 密码学 - 国际学院\Lecture 1\symmetric.gif"/>
          <p:cNvPicPr>
            <a:picLocks noChangeAspect="1" noChangeArrowheads="1"/>
          </p:cNvPicPr>
          <p:nvPr/>
        </p:nvPicPr>
        <p:blipFill>
          <a:blip r:embed="rId5" cstate="print"/>
          <a:srcRect r="71851"/>
          <a:stretch>
            <a:fillRect/>
          </a:stretch>
        </p:blipFill>
        <p:spPr bwMode="auto">
          <a:xfrm>
            <a:off x="1187624" y="4713734"/>
            <a:ext cx="1008112" cy="1495425"/>
          </a:xfrm>
          <a:prstGeom prst="rect">
            <a:avLst/>
          </a:prstGeom>
          <a:noFill/>
          <a:ln w="9525">
            <a:noFill/>
            <a:miter lim="800000"/>
            <a:headEnd/>
            <a:tailEnd/>
          </a:ln>
        </p:spPr>
      </p:pic>
      <p:pic>
        <p:nvPicPr>
          <p:cNvPr id="27" name="Picture 5" descr="D:\Teaching in JNU\2014春 - 密码学 - 国际学院\Lecture 1\symmetric.gif"/>
          <p:cNvPicPr>
            <a:picLocks noChangeAspect="1" noChangeArrowheads="1"/>
          </p:cNvPicPr>
          <p:nvPr/>
        </p:nvPicPr>
        <p:blipFill>
          <a:blip r:embed="rId5" cstate="print"/>
          <a:srcRect r="71851"/>
          <a:stretch>
            <a:fillRect/>
          </a:stretch>
        </p:blipFill>
        <p:spPr bwMode="auto">
          <a:xfrm>
            <a:off x="7524328" y="4802485"/>
            <a:ext cx="1008112" cy="1495425"/>
          </a:xfrm>
          <a:prstGeom prst="rect">
            <a:avLst/>
          </a:prstGeom>
          <a:noFill/>
          <a:ln w="9525">
            <a:noFill/>
            <a:miter lim="800000"/>
            <a:headEnd/>
            <a:tailEnd/>
          </a:ln>
        </p:spPr>
      </p:pic>
      <p:cxnSp>
        <p:nvCxnSpPr>
          <p:cNvPr id="28" name="直接连接符 27"/>
          <p:cNvCxnSpPr>
            <a:stCxn id="25" idx="3"/>
            <a:endCxn id="44" idx="1"/>
          </p:cNvCxnSpPr>
          <p:nvPr/>
        </p:nvCxnSpPr>
        <p:spPr>
          <a:xfrm flipV="1">
            <a:off x="2195736" y="4961951"/>
            <a:ext cx="2088232" cy="499496"/>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4" idx="3"/>
            <a:endCxn id="27" idx="1"/>
          </p:cNvCxnSpPr>
          <p:nvPr/>
        </p:nvCxnSpPr>
        <p:spPr>
          <a:xfrm>
            <a:off x="5273080" y="4961951"/>
            <a:ext cx="2251248" cy="588247"/>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0" name="Picture 3" descr="C:\Users\秀姐\Desktop\key3.jpg"/>
          <p:cNvPicPr>
            <a:picLocks noChangeAspect="1" noChangeArrowheads="1"/>
          </p:cNvPicPr>
          <p:nvPr/>
        </p:nvPicPr>
        <p:blipFill>
          <a:blip r:embed="rId6" cstate="print"/>
          <a:srcRect l="36000" t="12000" r="36000" b="12000"/>
          <a:stretch>
            <a:fillRect/>
          </a:stretch>
        </p:blipFill>
        <p:spPr bwMode="auto">
          <a:xfrm rot="6494057">
            <a:off x="6121924" y="4828062"/>
            <a:ext cx="619603" cy="1681780"/>
          </a:xfrm>
          <a:prstGeom prst="rect">
            <a:avLst/>
          </a:prstGeom>
          <a:noFill/>
        </p:spPr>
      </p:pic>
      <p:pic>
        <p:nvPicPr>
          <p:cNvPr id="40" name="Picture 4" descr="C:\Users\秀姐\Desktop\key4.jpg"/>
          <p:cNvPicPr>
            <a:picLocks noChangeAspect="1" noChangeArrowheads="1"/>
          </p:cNvPicPr>
          <p:nvPr/>
        </p:nvPicPr>
        <p:blipFill>
          <a:blip r:embed="rId7" cstate="print"/>
          <a:srcRect l="34750" t="17276" r="40428" b="19379"/>
          <a:stretch>
            <a:fillRect/>
          </a:stretch>
        </p:blipFill>
        <p:spPr bwMode="auto">
          <a:xfrm rot="15312275">
            <a:off x="2780484" y="4818136"/>
            <a:ext cx="773095" cy="1700808"/>
          </a:xfrm>
          <a:prstGeom prst="rect">
            <a:avLst/>
          </a:prstGeom>
          <a:noFill/>
        </p:spPr>
      </p:pic>
      <p:sp>
        <p:nvSpPr>
          <p:cNvPr id="42" name="TextBox 41"/>
          <p:cNvSpPr txBox="1"/>
          <p:nvPr/>
        </p:nvSpPr>
        <p:spPr>
          <a:xfrm>
            <a:off x="2267744" y="6033482"/>
            <a:ext cx="1800200" cy="707886"/>
          </a:xfrm>
          <a:prstGeom prst="rect">
            <a:avLst/>
          </a:prstGeom>
          <a:solidFill>
            <a:srgbClr val="00B050"/>
          </a:solidFill>
        </p:spPr>
        <p:txBody>
          <a:bodyPr wrap="square" rtlCol="0">
            <a:spAutoFit/>
          </a:bodyPr>
          <a:lstStyle/>
          <a:p>
            <a:pPr algn="ctr" eaLnBrk="1" fontAlgn="auto" hangingPunct="1">
              <a:spcBef>
                <a:spcPts val="0"/>
              </a:spcBef>
              <a:spcAft>
                <a:spcPts val="0"/>
              </a:spcAft>
            </a:pPr>
            <a:r>
              <a:rPr lang="en-US" altLang="zh-CN" b="1" dirty="0">
                <a:solidFill>
                  <a:prstClr val="white"/>
                </a:solidFill>
                <a:latin typeface="Lucida Sans Unicode"/>
                <a:ea typeface="黑体"/>
              </a:rPr>
              <a:t>Bob’s public key</a:t>
            </a:r>
            <a:endParaRPr lang="zh-CN" altLang="en-US" b="1" dirty="0">
              <a:solidFill>
                <a:prstClr val="white"/>
              </a:solidFill>
              <a:latin typeface="Lucida Sans Unicode"/>
              <a:ea typeface="黑体"/>
            </a:endParaRPr>
          </a:p>
        </p:txBody>
      </p:sp>
      <p:sp>
        <p:nvSpPr>
          <p:cNvPr id="43" name="TextBox 42"/>
          <p:cNvSpPr txBox="1"/>
          <p:nvPr/>
        </p:nvSpPr>
        <p:spPr>
          <a:xfrm>
            <a:off x="5508104" y="6033482"/>
            <a:ext cx="1800200" cy="707886"/>
          </a:xfrm>
          <a:prstGeom prst="rect">
            <a:avLst/>
          </a:prstGeom>
          <a:solidFill>
            <a:schemeClr val="tx1"/>
          </a:solidFill>
        </p:spPr>
        <p:txBody>
          <a:bodyPr wrap="square" rtlCol="0">
            <a:spAutoFit/>
          </a:bodyPr>
          <a:lstStyle/>
          <a:p>
            <a:pPr algn="ctr" eaLnBrk="1" fontAlgn="auto" hangingPunct="1">
              <a:spcBef>
                <a:spcPts val="0"/>
              </a:spcBef>
              <a:spcAft>
                <a:spcPts val="0"/>
              </a:spcAft>
            </a:pPr>
            <a:r>
              <a:rPr lang="en-US" altLang="zh-CN" b="1" dirty="0">
                <a:solidFill>
                  <a:prstClr val="white"/>
                </a:solidFill>
                <a:latin typeface="Lucida Sans Unicode"/>
                <a:ea typeface="黑体"/>
              </a:rPr>
              <a:t>Bob’s private key</a:t>
            </a:r>
            <a:endParaRPr lang="zh-CN" altLang="en-US" b="1" dirty="0">
              <a:solidFill>
                <a:prstClr val="white"/>
              </a:solidFill>
              <a:latin typeface="Lucida Sans Unicode"/>
              <a:ea typeface="黑体"/>
            </a:endParaRPr>
          </a:p>
        </p:txBody>
      </p:sp>
      <p:pic>
        <p:nvPicPr>
          <p:cNvPr id="44" name="Picture 5" descr="D:\Teaching in JNU\2014春 - 密码学 - 国际学院\Lecture 1\symmetric.gif"/>
          <p:cNvPicPr>
            <a:picLocks noChangeAspect="1" noChangeArrowheads="1"/>
          </p:cNvPicPr>
          <p:nvPr/>
        </p:nvPicPr>
        <p:blipFill>
          <a:blip r:embed="rId5" cstate="print"/>
          <a:srcRect l="72382"/>
          <a:stretch>
            <a:fillRect/>
          </a:stretch>
        </p:blipFill>
        <p:spPr bwMode="auto">
          <a:xfrm>
            <a:off x="4283968" y="4214238"/>
            <a:ext cx="989112" cy="1495425"/>
          </a:xfrm>
          <a:prstGeom prst="rect">
            <a:avLst/>
          </a:prstGeom>
          <a:noFill/>
          <a:ln w="9525">
            <a:noFill/>
            <a:miter lim="800000"/>
            <a:headEnd/>
            <a:tailEnd/>
          </a:ln>
        </p:spPr>
      </p:pic>
      <p:sp>
        <p:nvSpPr>
          <p:cNvPr id="21" name="圆角矩形 20"/>
          <p:cNvSpPr/>
          <p:nvPr/>
        </p:nvSpPr>
        <p:spPr>
          <a:xfrm>
            <a:off x="2051720" y="5877272"/>
            <a:ext cx="5328592" cy="980728"/>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FF"/>
                </a:solidFill>
                <a:latin typeface="Times New Roman" pitchFamily="18" charset="0"/>
                <a:cs typeface="Times New Roman" pitchFamily="18" charset="0"/>
              </a:rPr>
              <a:t>CA, 8.6</a:t>
            </a:r>
          </a:p>
          <a:p>
            <a:pPr algn="ctr"/>
            <a:r>
              <a:rPr lang="en-US" altLang="zh-CN" b="1" dirty="0" smtClean="0">
                <a:solidFill>
                  <a:srgbClr val="FF00FF"/>
                </a:solidFill>
                <a:latin typeface="Times New Roman" pitchFamily="18" charset="0"/>
                <a:cs typeface="Times New Roman" pitchFamily="18" charset="0"/>
              </a:rPr>
              <a:t>TA, 13.1</a:t>
            </a:r>
            <a:endParaRPr lang="zh-CN" altLang="en-US" b="1" dirty="0">
              <a:solidFill>
                <a:srgbClr val="FF00FF"/>
              </a:solidFill>
              <a:latin typeface="Times New Roman" pitchFamily="18" charset="0"/>
              <a:cs typeface="Times New Roman" pitchFamily="18" charset="0"/>
            </a:endParaRPr>
          </a:p>
        </p:txBody>
      </p:sp>
    </p:spTree>
    <p:extLst>
      <p:ext uri="{BB962C8B-B14F-4D97-AF65-F5344CB8AC3E}">
        <p14:creationId xmlns:p14="http://schemas.microsoft.com/office/powerpoint/2010/main" val="34956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left)">
                                      <p:cBhvr>
                                        <p:cTn id="9" dur="10"/>
                                        <p:tgtEl>
                                          <p:spTgt spid="28"/>
                                        </p:tgtEl>
                                      </p:cBhvr>
                                    </p:animEffect>
                                  </p:childTnLst>
                                </p:cTn>
                              </p:par>
                            </p:childTnLst>
                          </p:cTn>
                        </p:par>
                        <p:par>
                          <p:cTn id="10" fill="hold">
                            <p:stCondLst>
                              <p:cond delay="10"/>
                            </p:stCondLst>
                            <p:childTnLst>
                              <p:par>
                                <p:cTn id="11" presetID="1" presetClass="entr" presetSubtype="0"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10"/>
                            </p:stCondLst>
                            <p:childTnLst>
                              <p:par>
                                <p:cTn id="14" presetID="22" presetClass="entr" presetSubtype="8"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10"/>
                                        <p:tgtEl>
                                          <p:spTgt spid="29"/>
                                        </p:tgtEl>
                                      </p:cBhvr>
                                    </p:animEffec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1600000">
                                      <p:cBhvr>
                                        <p:cTn id="26" dur="2000" fill="hold"/>
                                        <p:tgtEl>
                                          <p:spTgt spid="40"/>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3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2340074" y="2283693"/>
            <a:ext cx="4248150" cy="2657475"/>
          </a:xfrm>
          <a:prstGeom prst="rect">
            <a:avLst/>
          </a:prstGeom>
          <a:noFill/>
          <a:ln w="9525">
            <a:solidFill>
              <a:srgbClr val="3333FF"/>
            </a:solidFill>
            <a:miter lim="800000"/>
            <a:headEnd/>
            <a:tailEnd/>
          </a:ln>
        </p:spPr>
      </p:pic>
      <p:sp>
        <p:nvSpPr>
          <p:cNvPr id="2" name="内容占位符 1"/>
          <p:cNvSpPr>
            <a:spLocks noGrp="1"/>
          </p:cNvSpPr>
          <p:nvPr>
            <p:ph idx="1"/>
          </p:nvPr>
        </p:nvSpPr>
        <p:spPr>
          <a:xfrm>
            <a:off x="251520" y="1196752"/>
            <a:ext cx="8075240" cy="5517232"/>
          </a:xfrm>
        </p:spPr>
        <p:txBody>
          <a:bodyPr/>
          <a:lstStyle/>
          <a:p>
            <a:r>
              <a:rPr lang="en-US" altLang="zh-CN" sz="2800" dirty="0" smtClean="0">
                <a:solidFill>
                  <a:srgbClr val="3333FF"/>
                </a:solidFill>
              </a:rPr>
              <a:t>Turing Reduction</a:t>
            </a:r>
            <a:endParaRPr lang="zh-CN" altLang="en-US" sz="2800" dirty="0">
              <a:solidFill>
                <a:srgbClr val="3333FF"/>
              </a:solidFill>
            </a:endParaRPr>
          </a:p>
        </p:txBody>
      </p:sp>
      <p:sp>
        <p:nvSpPr>
          <p:cNvPr id="3" name="标题 2"/>
          <p:cNvSpPr>
            <a:spLocks noGrp="1"/>
          </p:cNvSpPr>
          <p:nvPr>
            <p:ph type="title"/>
          </p:nvPr>
        </p:nvSpPr>
        <p:spPr/>
        <p:txBody>
          <a:bodyPr>
            <a:normAutofit fontScale="90000"/>
          </a:bodyPr>
          <a:lstStyle/>
          <a:p>
            <a:r>
              <a:rPr lang="en-US" altLang="zh-CN" dirty="0" smtClean="0">
                <a:solidFill>
                  <a:srgbClr val="3333FF"/>
                </a:solidFill>
              </a:rPr>
              <a:t>Security of the </a:t>
            </a:r>
            <a:r>
              <a:rPr lang="en-US" altLang="zh-CN" dirty="0">
                <a:solidFill>
                  <a:srgbClr val="3333FF"/>
                </a:solidFill>
              </a:rPr>
              <a:t>Rabin </a:t>
            </a:r>
            <a:r>
              <a:rPr lang="en-US" altLang="zh-CN" dirty="0" smtClean="0">
                <a:solidFill>
                  <a:srgbClr val="3333FF"/>
                </a:solidFill>
              </a:rPr>
              <a:t>Cryptosystem</a:t>
            </a:r>
            <a:endParaRPr lang="zh-CN" altLang="en-US" dirty="0">
              <a:solidFill>
                <a:srgbClr val="3333FF"/>
              </a:solidFill>
            </a:endParaRPr>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50</a:t>
            </a:fld>
            <a:endParaRPr lang="zh-CN" altLang="en-US" dirty="0"/>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1799481"/>
            <a:ext cx="40481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1"/>
          <p:cNvSpPr txBox="1">
            <a:spLocks/>
          </p:cNvSpPr>
          <p:nvPr/>
        </p:nvSpPr>
        <p:spPr bwMode="auto">
          <a:xfrm>
            <a:off x="755576" y="5517232"/>
            <a:ext cx="7272808"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r>
              <a:rPr lang="en-US" altLang="zh-CN" sz="2400" dirty="0" smtClean="0">
                <a:solidFill>
                  <a:srgbClr val="FF3300"/>
                </a:solidFill>
              </a:rPr>
              <a:t>If there is a </a:t>
            </a:r>
            <a:r>
              <a:rPr lang="en-US" altLang="zh-CN" sz="2400" dirty="0" err="1" smtClean="0">
                <a:solidFill>
                  <a:srgbClr val="FF3300"/>
                </a:solidFill>
              </a:rPr>
              <a:t>polyn</a:t>
            </a:r>
            <a:r>
              <a:rPr lang="en-US" altLang="zh-CN" sz="2400" dirty="0" smtClean="0">
                <a:solidFill>
                  <a:srgbClr val="FF3300"/>
                </a:solidFill>
              </a:rPr>
              <a:t>. time alg. to decrypt Rabin, then </a:t>
            </a:r>
            <a:r>
              <a:rPr lang="en-US" altLang="zh-CN" sz="2400" i="1" dirty="0" smtClean="0">
                <a:solidFill>
                  <a:srgbClr val="FF3300"/>
                </a:solidFill>
              </a:rPr>
              <a:t>n</a:t>
            </a:r>
            <a:r>
              <a:rPr lang="en-US" altLang="zh-CN" sz="2400" dirty="0" smtClean="0">
                <a:solidFill>
                  <a:srgbClr val="FF3300"/>
                </a:solidFill>
              </a:rPr>
              <a:t> can be factored in </a:t>
            </a:r>
            <a:r>
              <a:rPr lang="en-US" altLang="zh-CN" sz="2400" dirty="0" err="1" smtClean="0">
                <a:solidFill>
                  <a:srgbClr val="FF3300"/>
                </a:solidFill>
              </a:rPr>
              <a:t>polyn</a:t>
            </a:r>
            <a:r>
              <a:rPr lang="en-US" altLang="zh-CN" sz="2400" dirty="0" smtClean="0">
                <a:solidFill>
                  <a:srgbClr val="FF3300"/>
                </a:solidFill>
              </a:rPr>
              <a:t>. time.</a:t>
            </a:r>
            <a:endParaRPr lang="zh-CN" altLang="en-US" sz="2400" dirty="0">
              <a:solidFill>
                <a:srgbClr val="FF3300"/>
              </a:solidFill>
            </a:endParaRPr>
          </a:p>
        </p:txBody>
      </p:sp>
      <p:sp>
        <p:nvSpPr>
          <p:cNvPr id="9" name="内容占位符 1"/>
          <p:cNvSpPr txBox="1">
            <a:spLocks/>
          </p:cNvSpPr>
          <p:nvPr/>
        </p:nvSpPr>
        <p:spPr bwMode="auto">
          <a:xfrm>
            <a:off x="6084168" y="2592878"/>
            <a:ext cx="3096344" cy="1340178"/>
          </a:xfrm>
          <a:prstGeom prst="rect">
            <a:avLst/>
          </a:prstGeom>
          <a:solidFill>
            <a:srgbClr val="FFFF00"/>
          </a:solid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buNone/>
            </a:pPr>
            <a:r>
              <a:rPr lang="en-US" altLang="zh-CN" sz="2000" dirty="0" smtClean="0">
                <a:solidFill>
                  <a:srgbClr val="3333FF"/>
                </a:solidFill>
              </a:rPr>
              <a:t>The Rabin Cryptosystem is provably secure </a:t>
            </a:r>
            <a:r>
              <a:rPr lang="en-US" altLang="zh-CN" sz="2000" dirty="0" smtClean="0">
                <a:solidFill>
                  <a:srgbClr val="FF0000"/>
                </a:solidFill>
              </a:rPr>
              <a:t>against a chosen-plaintext attack.</a:t>
            </a:r>
            <a:endParaRPr lang="zh-CN" altLang="en-US" sz="2000" dirty="0">
              <a:solidFill>
                <a:srgbClr val="3333FF"/>
              </a:solidFill>
            </a:endParaRPr>
          </a:p>
        </p:txBody>
      </p:sp>
      <p:sp>
        <p:nvSpPr>
          <p:cNvPr id="10" name="内容占位符 1"/>
          <p:cNvSpPr txBox="1">
            <a:spLocks/>
          </p:cNvSpPr>
          <p:nvPr/>
        </p:nvSpPr>
        <p:spPr bwMode="auto">
          <a:xfrm>
            <a:off x="5762131" y="4033038"/>
            <a:ext cx="3418381" cy="1340178"/>
          </a:xfrm>
          <a:prstGeom prst="rect">
            <a:avLst/>
          </a:prstGeom>
          <a:solidFill>
            <a:srgbClr val="CCFFCC"/>
          </a:solid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buNone/>
            </a:pPr>
            <a:r>
              <a:rPr lang="en-US" altLang="zh-CN" sz="2000" dirty="0" smtClean="0">
                <a:solidFill>
                  <a:srgbClr val="3333FF"/>
                </a:solidFill>
              </a:rPr>
              <a:t>The Rabin Cryptosystem is </a:t>
            </a:r>
            <a:r>
              <a:rPr lang="en-US" altLang="zh-CN" sz="2000" u="sng" dirty="0" smtClean="0">
                <a:solidFill>
                  <a:srgbClr val="3333FF"/>
                </a:solidFill>
              </a:rPr>
              <a:t>completely insecure</a:t>
            </a:r>
            <a:r>
              <a:rPr lang="en-US" altLang="zh-CN" sz="2000" dirty="0" smtClean="0">
                <a:solidFill>
                  <a:srgbClr val="3333FF"/>
                </a:solidFill>
              </a:rPr>
              <a:t> </a:t>
            </a:r>
            <a:r>
              <a:rPr lang="en-US" altLang="zh-CN" sz="2000" dirty="0" smtClean="0">
                <a:solidFill>
                  <a:srgbClr val="FF0000"/>
                </a:solidFill>
              </a:rPr>
              <a:t>against a </a:t>
            </a:r>
            <a:r>
              <a:rPr lang="en-US" altLang="zh-CN" sz="2000" u="sng" dirty="0" smtClean="0">
                <a:solidFill>
                  <a:srgbClr val="FF0000"/>
                </a:solidFill>
              </a:rPr>
              <a:t>chosen-</a:t>
            </a:r>
            <a:r>
              <a:rPr lang="en-US" altLang="zh-CN" sz="2000" u="sng" dirty="0" err="1" smtClean="0">
                <a:solidFill>
                  <a:srgbClr val="FF0000"/>
                </a:solidFill>
              </a:rPr>
              <a:t>ciphertext</a:t>
            </a:r>
            <a:r>
              <a:rPr lang="en-US" altLang="zh-CN" sz="2000" dirty="0" smtClean="0">
                <a:solidFill>
                  <a:srgbClr val="FF0000"/>
                </a:solidFill>
              </a:rPr>
              <a:t> attack.</a:t>
            </a:r>
            <a:endParaRPr lang="zh-CN" altLang="en-US" sz="2000" dirty="0">
              <a:solidFill>
                <a:srgbClr val="3333FF"/>
              </a:solidFill>
            </a:endParaRPr>
          </a:p>
        </p:txBody>
      </p:sp>
      <p:sp>
        <p:nvSpPr>
          <p:cNvPr id="11" name="内容占位符 1"/>
          <p:cNvSpPr txBox="1">
            <a:spLocks/>
          </p:cNvSpPr>
          <p:nvPr/>
        </p:nvSpPr>
        <p:spPr bwMode="auto">
          <a:xfrm>
            <a:off x="-36512" y="2132856"/>
            <a:ext cx="2592288"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buNone/>
            </a:pPr>
            <a:r>
              <a:rPr lang="en-US" altLang="zh-CN" sz="2000" dirty="0" smtClean="0">
                <a:solidFill>
                  <a:srgbClr val="FF0000"/>
                </a:solidFill>
              </a:rPr>
              <a:t>(1/2, 1)-algorithm---</a:t>
            </a:r>
            <a:endParaRPr lang="zh-CN" altLang="en-US" sz="2000" dirty="0">
              <a:solidFill>
                <a:srgbClr val="3333FF"/>
              </a:solidFill>
            </a:endParaRPr>
          </a:p>
        </p:txBody>
      </p:sp>
      <p:cxnSp>
        <p:nvCxnSpPr>
          <p:cNvPr id="12" name="直接连接符 11"/>
          <p:cNvCxnSpPr/>
          <p:nvPr/>
        </p:nvCxnSpPr>
        <p:spPr>
          <a:xfrm>
            <a:off x="3425455" y="2492896"/>
            <a:ext cx="3234777" cy="91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4449"/>
          <a:stretch/>
        </p:blipFill>
        <p:spPr bwMode="auto">
          <a:xfrm>
            <a:off x="411213" y="3501008"/>
            <a:ext cx="1981113" cy="26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164"/>
          <a:stretch/>
        </p:blipFill>
        <p:spPr bwMode="auto">
          <a:xfrm>
            <a:off x="-88700" y="3789040"/>
            <a:ext cx="2428452" cy="26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0" y="2996952"/>
            <a:ext cx="2376264" cy="1152128"/>
          </a:xfrm>
          <a:prstGeom prst="round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solidFill>
                  <a:srgbClr val="3333FF"/>
                </a:solidFill>
              </a:rPr>
              <a:t>By Theorem 6.13 </a:t>
            </a:r>
          </a:p>
          <a:p>
            <a:pPr algn="ctr"/>
            <a:endParaRPr lang="en-US" altLang="zh-CN" dirty="0">
              <a:solidFill>
                <a:srgbClr val="3333FF"/>
              </a:solidFill>
            </a:endParaRPr>
          </a:p>
          <a:p>
            <a:pPr algn="ctr"/>
            <a:endParaRPr lang="zh-CN" altLang="en-US" dirty="0">
              <a:solidFill>
                <a:srgbClr val="3333FF"/>
              </a:solidFill>
            </a:endParaRPr>
          </a:p>
        </p:txBody>
      </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5381480"/>
            <a:ext cx="7920880" cy="1439498"/>
          </a:xfrm>
          <a:prstGeom prst="rect">
            <a:avLst/>
          </a:prstGeom>
          <a:noFill/>
          <a:ln w="19050">
            <a:solidFill>
              <a:srgbClr val="339933"/>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164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build="p"/>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Outline</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a:t>
            </a:r>
            <a:r>
              <a:rPr lang="en-US" altLang="zh-CN" sz="2400" dirty="0">
                <a:solidFill>
                  <a:srgbClr val="000000"/>
                </a:solidFill>
              </a:rPr>
              <a:t>Mathematical Backgrounds </a:t>
            </a:r>
            <a:r>
              <a:rPr lang="en-US" altLang="zh-CN" sz="2400" dirty="0" smtClean="0">
                <a:solidFill>
                  <a:srgbClr val="000000"/>
                </a:solidFill>
              </a:rPr>
              <a:t>III</a:t>
            </a:r>
          </a:p>
          <a:p>
            <a:pPr eaLnBrk="1" hangingPunct="1">
              <a:lnSpc>
                <a:spcPct val="120000"/>
              </a:lnSpc>
            </a:pPr>
            <a:r>
              <a:rPr lang="en-US" altLang="zh-CN" sz="2400" dirty="0" smtClean="0">
                <a:solidFill>
                  <a:srgbClr val="000000"/>
                </a:solidFill>
              </a:rPr>
              <a:t>3. </a:t>
            </a:r>
            <a:r>
              <a:rPr lang="en-US" altLang="zh-CN" sz="2400" dirty="0">
                <a:solidFill>
                  <a:srgbClr val="000000"/>
                </a:solidFill>
              </a:rPr>
              <a:t>The RSA Cryptosystem</a:t>
            </a:r>
            <a:endParaRPr lang="en-US" altLang="zh-CN" sz="2400" dirty="0" smtClean="0">
              <a:solidFill>
                <a:srgbClr val="000000"/>
              </a:solidFill>
            </a:endParaRPr>
          </a:p>
          <a:p>
            <a:pPr eaLnBrk="1" hangingPunct="1">
              <a:lnSpc>
                <a:spcPct val="120000"/>
              </a:lnSpc>
            </a:pPr>
            <a:r>
              <a:rPr lang="en-US" altLang="zh-CN" sz="2400" dirty="0" smtClean="0">
                <a:solidFill>
                  <a:srgbClr val="000000"/>
                </a:solidFill>
              </a:rPr>
              <a:t>4. Implementing RSA and Complexity</a:t>
            </a:r>
          </a:p>
          <a:p>
            <a:pPr eaLnBrk="1" hangingPunct="1">
              <a:lnSpc>
                <a:spcPct val="120000"/>
              </a:lnSpc>
            </a:pPr>
            <a:r>
              <a:rPr lang="en-US" altLang="zh-CN" sz="2400" dirty="0" smtClean="0">
                <a:solidFill>
                  <a:srgbClr val="000000"/>
                </a:solidFill>
              </a:rPr>
              <a:t>5. Attacks on RSA</a:t>
            </a:r>
          </a:p>
          <a:p>
            <a:pPr eaLnBrk="1" hangingPunct="1">
              <a:lnSpc>
                <a:spcPct val="120000"/>
              </a:lnSpc>
            </a:pPr>
            <a:r>
              <a:rPr lang="en-US" altLang="zh-CN" sz="2400" dirty="0" smtClean="0">
                <a:solidFill>
                  <a:srgbClr val="000000"/>
                </a:solidFill>
              </a:rPr>
              <a:t>6. The Rabin Cryptosystem</a:t>
            </a:r>
          </a:p>
          <a:p>
            <a:pPr lvl="1" eaLnBrk="1" hangingPunct="1">
              <a:lnSpc>
                <a:spcPct val="120000"/>
              </a:lnSpc>
            </a:pPr>
            <a:r>
              <a:rPr lang="en-US" altLang="zh-CN" sz="2000" dirty="0" smtClean="0">
                <a:solidFill>
                  <a:srgbClr val="3333FF"/>
                </a:solidFill>
              </a:rPr>
              <a:t>Turing Reduction</a:t>
            </a:r>
          </a:p>
          <a:p>
            <a:pPr eaLnBrk="1" hangingPunct="1">
              <a:lnSpc>
                <a:spcPct val="120000"/>
              </a:lnSpc>
            </a:pPr>
            <a:r>
              <a:rPr lang="en-US" altLang="zh-CN" sz="2400" dirty="0" smtClean="0">
                <a:solidFill>
                  <a:srgbClr val="000000"/>
                </a:solidFill>
              </a:rPr>
              <a:t>7. Semantic Security</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51</a:t>
            </a:fld>
            <a:endParaRPr lang="en-US" altLang="zh-CN" smtClean="0">
              <a:solidFill>
                <a:schemeClr val="tx1"/>
              </a:solidFill>
              <a:ea typeface="宋体" charset="-122"/>
            </a:endParaRPr>
          </a:p>
        </p:txBody>
      </p:sp>
    </p:spTree>
    <p:extLst>
      <p:ext uri="{BB962C8B-B14F-4D97-AF65-F5344CB8AC3E}">
        <p14:creationId xmlns:p14="http://schemas.microsoft.com/office/powerpoint/2010/main" val="1054842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6387">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568952" cy="5328592"/>
          </a:xfrm>
        </p:spPr>
        <p:txBody>
          <a:bodyPr/>
          <a:lstStyle/>
          <a:p>
            <a:r>
              <a:rPr lang="en-US" altLang="zh-CN" sz="2800" dirty="0" smtClean="0">
                <a:solidFill>
                  <a:srgbClr val="FF0000"/>
                </a:solidFill>
              </a:rPr>
              <a:t>Total Break:</a:t>
            </a:r>
            <a:r>
              <a:rPr lang="en-US" altLang="zh-CN" sz="2800" dirty="0" smtClean="0">
                <a:solidFill>
                  <a:srgbClr val="3333FF"/>
                </a:solidFill>
              </a:rPr>
              <a:t> </a:t>
            </a:r>
            <a:r>
              <a:rPr lang="en-US" altLang="zh-CN" sz="2400" dirty="0" smtClean="0">
                <a:solidFill>
                  <a:srgbClr val="3333FF"/>
                </a:solidFill>
              </a:rPr>
              <a:t>to know the private key or the secret key</a:t>
            </a:r>
          </a:p>
          <a:p>
            <a:r>
              <a:rPr lang="en-US" altLang="zh-CN" sz="2800" dirty="0" smtClean="0">
                <a:solidFill>
                  <a:srgbClr val="FF0000"/>
                </a:solidFill>
              </a:rPr>
              <a:t>Partial Break: </a:t>
            </a:r>
            <a:r>
              <a:rPr lang="en-US" altLang="zh-CN" sz="2400" dirty="0" smtClean="0">
                <a:solidFill>
                  <a:srgbClr val="3333FF"/>
                </a:solidFill>
              </a:rPr>
              <a:t>be able to decrypt a previously unseen </a:t>
            </a:r>
            <a:r>
              <a:rPr lang="en-US" altLang="zh-CN" sz="2400" dirty="0" err="1" smtClean="0">
                <a:solidFill>
                  <a:srgbClr val="3333FF"/>
                </a:solidFill>
              </a:rPr>
              <a:t>ciphertext</a:t>
            </a:r>
            <a:r>
              <a:rPr lang="en-US" altLang="zh-CN" sz="2400" dirty="0" smtClean="0">
                <a:solidFill>
                  <a:srgbClr val="3333FF"/>
                </a:solidFill>
              </a:rPr>
              <a:t> without the key, or to determine some specific information about the plaintext given the </a:t>
            </a:r>
            <a:r>
              <a:rPr lang="en-US" altLang="zh-CN" sz="2400" dirty="0" err="1" smtClean="0">
                <a:solidFill>
                  <a:srgbClr val="3333FF"/>
                </a:solidFill>
              </a:rPr>
              <a:t>ciphertext</a:t>
            </a:r>
            <a:r>
              <a:rPr lang="en-US" altLang="zh-CN" sz="2400" dirty="0" smtClean="0">
                <a:solidFill>
                  <a:srgbClr val="3333FF"/>
                </a:solidFill>
              </a:rPr>
              <a:t>, </a:t>
            </a:r>
            <a:r>
              <a:rPr lang="en-US" altLang="zh-CN" sz="2400" dirty="0" smtClean="0"/>
              <a:t>with non-negligible probability</a:t>
            </a:r>
          </a:p>
          <a:p>
            <a:r>
              <a:rPr lang="en-US" altLang="zh-CN" sz="2800" u="sng" dirty="0" smtClean="0">
                <a:solidFill>
                  <a:srgbClr val="FF0000"/>
                </a:solidFill>
              </a:rPr>
              <a:t>Distinguishability of </a:t>
            </a:r>
            <a:r>
              <a:rPr lang="en-US" altLang="zh-CN" sz="2800" u="sng" dirty="0" err="1" smtClean="0">
                <a:solidFill>
                  <a:srgbClr val="FF0000"/>
                </a:solidFill>
              </a:rPr>
              <a:t>Ciphertexts</a:t>
            </a:r>
            <a:r>
              <a:rPr lang="en-US" altLang="zh-CN" sz="2800" u="sng" dirty="0" smtClean="0">
                <a:solidFill>
                  <a:srgbClr val="FF0000"/>
                </a:solidFill>
              </a:rPr>
              <a:t>:</a:t>
            </a:r>
            <a:r>
              <a:rPr lang="en-US" altLang="zh-CN" sz="2800" dirty="0" smtClean="0">
                <a:solidFill>
                  <a:srgbClr val="FF0000"/>
                </a:solidFill>
              </a:rPr>
              <a:t> </a:t>
            </a:r>
            <a:r>
              <a:rPr lang="en-US" altLang="zh-CN" sz="2400" dirty="0" smtClean="0">
                <a:solidFill>
                  <a:srgbClr val="3333FF"/>
                </a:solidFill>
              </a:rPr>
              <a:t>be able to distinguish between encryptions of two given plaintexts, or between an encryption of a given plaintext and a random string, </a:t>
            </a:r>
            <a:r>
              <a:rPr lang="en-US" altLang="zh-CN" sz="2400" dirty="0" smtClean="0"/>
              <a:t>with probability exceeding 1/2</a:t>
            </a:r>
            <a:endParaRPr lang="zh-CN" altLang="en-US" sz="2400" dirty="0"/>
          </a:p>
        </p:txBody>
      </p:sp>
      <p:sp>
        <p:nvSpPr>
          <p:cNvPr id="3" name="标题 2"/>
          <p:cNvSpPr>
            <a:spLocks noGrp="1"/>
          </p:cNvSpPr>
          <p:nvPr>
            <p:ph type="title"/>
          </p:nvPr>
        </p:nvSpPr>
        <p:spPr/>
        <p:txBody>
          <a:bodyPr/>
          <a:lstStyle/>
          <a:p>
            <a:r>
              <a:rPr lang="en-US" altLang="zh-CN" dirty="0" smtClean="0"/>
              <a:t>Different Attack Goals</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52</a:t>
            </a:fld>
            <a:endParaRPr lang="zh-CN" altLang="en-US" dirty="0"/>
          </a:p>
        </p:txBody>
      </p:sp>
    </p:spTree>
    <p:extLst>
      <p:ext uri="{BB962C8B-B14F-4D97-AF65-F5344CB8AC3E}">
        <p14:creationId xmlns:p14="http://schemas.microsoft.com/office/powerpoint/2010/main" val="24926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65125" lvl="1" indent="-255588">
              <a:spcBef>
                <a:spcPts val="400"/>
              </a:spcBef>
              <a:buClr>
                <a:schemeClr val="accent1"/>
              </a:buClr>
              <a:buSzPct val="100000"/>
              <a:buFont typeface="Wingdings 3" pitchFamily="18" charset="2"/>
              <a:buChar char=""/>
            </a:pPr>
            <a:r>
              <a:rPr lang="en-US" altLang="zh-CN" sz="2400" dirty="0" smtClean="0"/>
              <a:t>Given </a:t>
            </a:r>
            <a:r>
              <a:rPr lang="en-US" altLang="zh-CN" sz="2400" i="1" dirty="0" smtClean="0"/>
              <a:t>y</a:t>
            </a:r>
            <a:r>
              <a:rPr lang="en-US" altLang="zh-CN" sz="2400" dirty="0" smtClean="0"/>
              <a:t>, where </a:t>
            </a:r>
            <a:r>
              <a:rPr lang="en-US" altLang="zh-CN" sz="2400" i="1" dirty="0" smtClean="0">
                <a:solidFill>
                  <a:srgbClr val="3333FF"/>
                </a:solidFill>
                <a:ea typeface="宋体" charset="-122"/>
              </a:rPr>
              <a:t>y</a:t>
            </a:r>
            <a:r>
              <a:rPr lang="en-US" altLang="zh-CN" sz="2400" dirty="0" smtClean="0">
                <a:solidFill>
                  <a:srgbClr val="3333FF"/>
                </a:solidFill>
                <a:ea typeface="宋体" charset="-122"/>
              </a:rPr>
              <a:t> </a:t>
            </a:r>
            <a:r>
              <a:rPr lang="en-US" altLang="zh-CN" sz="2400" dirty="0">
                <a:solidFill>
                  <a:srgbClr val="3333FF"/>
                </a:solidFill>
                <a:ea typeface="宋体" charset="-122"/>
              </a:rPr>
              <a:t>= </a:t>
            </a:r>
            <a:r>
              <a:rPr lang="en-US" altLang="zh-CN" sz="2400" i="1" dirty="0" err="1">
                <a:solidFill>
                  <a:srgbClr val="3333FF"/>
                </a:solidFill>
                <a:ea typeface="宋体" charset="-122"/>
              </a:rPr>
              <a:t>x</a:t>
            </a:r>
            <a:r>
              <a:rPr lang="en-US" altLang="zh-CN" sz="2400" i="1" baseline="30000" dirty="0" err="1">
                <a:solidFill>
                  <a:srgbClr val="3333FF"/>
                </a:solidFill>
                <a:ea typeface="宋体" charset="-122"/>
              </a:rPr>
              <a:t>b</a:t>
            </a:r>
            <a:r>
              <a:rPr lang="en-US" altLang="zh-CN" sz="2400" dirty="0">
                <a:solidFill>
                  <a:srgbClr val="3333FF"/>
                </a:solidFill>
                <a:ea typeface="宋体" charset="-122"/>
              </a:rPr>
              <a:t> mod </a:t>
            </a:r>
            <a:r>
              <a:rPr lang="en-US" altLang="zh-CN" sz="2400" i="1" dirty="0" smtClean="0">
                <a:solidFill>
                  <a:srgbClr val="3333FF"/>
                </a:solidFill>
                <a:ea typeface="宋体" charset="-122"/>
              </a:rPr>
              <a:t>n </a:t>
            </a:r>
            <a:r>
              <a:rPr lang="en-US" altLang="zh-CN" sz="2400" dirty="0" smtClean="0">
                <a:solidFill>
                  <a:srgbClr val="3333FF"/>
                </a:solidFill>
                <a:ea typeface="宋体" charset="-122"/>
              </a:rPr>
              <a:t>and</a:t>
            </a:r>
            <a:r>
              <a:rPr lang="en-US" altLang="zh-CN" sz="2400" i="1" dirty="0" smtClean="0">
                <a:solidFill>
                  <a:srgbClr val="3333FF"/>
                </a:solidFill>
                <a:ea typeface="宋体" charset="-122"/>
              </a:rPr>
              <a:t> </a:t>
            </a:r>
            <a:r>
              <a:rPr lang="en-US" altLang="zh-CN" sz="2400" dirty="0">
                <a:solidFill>
                  <a:srgbClr val="3333FF"/>
                </a:solidFill>
              </a:rPr>
              <a:t>that </a:t>
            </a:r>
            <a:r>
              <a:rPr lang="en-US" altLang="zh-CN" sz="2400" dirty="0" err="1">
                <a:solidFill>
                  <a:srgbClr val="3333FF"/>
                </a:solidFill>
              </a:rPr>
              <a:t>gcd</a:t>
            </a:r>
            <a:r>
              <a:rPr lang="en-US" altLang="zh-CN" sz="2400" dirty="0">
                <a:solidFill>
                  <a:srgbClr val="3333FF"/>
                </a:solidFill>
              </a:rPr>
              <a:t>(</a:t>
            </a:r>
            <a:r>
              <a:rPr lang="en-US" altLang="zh-CN" sz="2400" i="1" dirty="0">
                <a:solidFill>
                  <a:srgbClr val="3333FF"/>
                </a:solidFill>
              </a:rPr>
              <a:t>b</a:t>
            </a:r>
            <a:r>
              <a:rPr lang="en-US" altLang="zh-CN" sz="2400" dirty="0">
                <a:solidFill>
                  <a:srgbClr val="3333FF"/>
                </a:solidFill>
              </a:rPr>
              <a:t>, </a:t>
            </a:r>
            <a:r>
              <a:rPr lang="el-GR" altLang="zh-CN" sz="2400" i="1" dirty="0">
                <a:solidFill>
                  <a:srgbClr val="3333FF"/>
                </a:solidFill>
              </a:rPr>
              <a:t>ϕ</a:t>
            </a:r>
            <a:r>
              <a:rPr lang="en-US" altLang="zh-CN" sz="2400" dirty="0">
                <a:solidFill>
                  <a:srgbClr val="3333FF"/>
                </a:solidFill>
              </a:rPr>
              <a:t>(</a:t>
            </a:r>
            <a:r>
              <a:rPr lang="en-US" altLang="zh-CN" sz="2400" i="1" dirty="0">
                <a:solidFill>
                  <a:srgbClr val="3333FF"/>
                </a:solidFill>
              </a:rPr>
              <a:t>n</a:t>
            </a:r>
            <a:r>
              <a:rPr lang="en-US" altLang="zh-CN" sz="2400" dirty="0">
                <a:solidFill>
                  <a:srgbClr val="3333FF"/>
                </a:solidFill>
              </a:rPr>
              <a:t>))=</a:t>
            </a:r>
            <a:r>
              <a:rPr lang="en-US" altLang="zh-CN" sz="2400" dirty="0" smtClean="0">
                <a:solidFill>
                  <a:srgbClr val="3333FF"/>
                </a:solidFill>
              </a:rPr>
              <a:t>1, it must be the case that </a:t>
            </a:r>
            <a:r>
              <a:rPr lang="en-US" altLang="zh-CN" sz="2400" i="1" dirty="0" smtClean="0">
                <a:solidFill>
                  <a:srgbClr val="3333FF"/>
                </a:solidFill>
              </a:rPr>
              <a:t>b</a:t>
            </a:r>
            <a:r>
              <a:rPr lang="en-US" altLang="zh-CN" sz="2400" dirty="0" smtClean="0">
                <a:solidFill>
                  <a:srgbClr val="3333FF"/>
                </a:solidFill>
              </a:rPr>
              <a:t> is odd.</a:t>
            </a:r>
          </a:p>
          <a:p>
            <a:pPr marL="109537" lvl="1" indent="0">
              <a:spcBef>
                <a:spcPts val="400"/>
              </a:spcBef>
              <a:buClr>
                <a:schemeClr val="accent1"/>
              </a:buClr>
              <a:buSzPct val="100000"/>
              <a:buNone/>
            </a:pPr>
            <a:r>
              <a:rPr lang="en-US" altLang="zh-CN" sz="2400" dirty="0" smtClean="0">
                <a:solidFill>
                  <a:srgbClr val="3333FF"/>
                </a:solidFill>
              </a:rPr>
              <a:t>    leakage of Jacobi symbol --</a:t>
            </a:r>
            <a:r>
              <a:rPr lang="en-US" altLang="zh-CN" sz="2400" dirty="0" smtClean="0">
                <a:solidFill>
                  <a:srgbClr val="3333FF"/>
                </a:solidFill>
              </a:rPr>
              <a:t>    </a:t>
            </a:r>
            <a:endParaRPr lang="en-US" altLang="zh-CN" sz="2400" dirty="0">
              <a:solidFill>
                <a:srgbClr val="3333FF"/>
              </a:solidFill>
            </a:endParaRPr>
          </a:p>
          <a:p>
            <a:pPr marL="365125" lvl="1" indent="-255588">
              <a:spcBef>
                <a:spcPts val="400"/>
              </a:spcBef>
              <a:buClr>
                <a:schemeClr val="accent1"/>
              </a:buClr>
              <a:buSzPct val="100000"/>
              <a:buFont typeface="Wingdings 3" pitchFamily="18" charset="2"/>
              <a:buChar char=""/>
            </a:pPr>
            <a:r>
              <a:rPr lang="en-US" altLang="zh-CN" sz="2000" dirty="0" smtClean="0">
                <a:solidFill>
                  <a:srgbClr val="3333FF"/>
                </a:solidFill>
              </a:rPr>
              <a:t>Type 1:</a:t>
            </a:r>
            <a:endParaRPr lang="en-US" altLang="zh-CN" sz="2000" dirty="0">
              <a:solidFill>
                <a:srgbClr val="3333FF"/>
              </a:solidFill>
            </a:endParaRPr>
          </a:p>
          <a:p>
            <a:pPr marL="365125" lvl="1" indent="-255588">
              <a:spcBef>
                <a:spcPts val="400"/>
              </a:spcBef>
              <a:buClr>
                <a:schemeClr val="accent1"/>
              </a:buClr>
              <a:buSzPct val="100000"/>
              <a:buFont typeface="Wingdings 3" pitchFamily="18" charset="2"/>
              <a:buChar char=""/>
            </a:pPr>
            <a:endParaRPr lang="en-US" altLang="zh-CN" sz="2000" dirty="0" smtClean="0">
              <a:solidFill>
                <a:srgbClr val="3333FF"/>
              </a:solidFill>
            </a:endParaRPr>
          </a:p>
          <a:p>
            <a:pPr marL="365125" lvl="1" indent="-255588">
              <a:spcBef>
                <a:spcPts val="400"/>
              </a:spcBef>
              <a:buClr>
                <a:schemeClr val="accent1"/>
              </a:buClr>
              <a:buSzPct val="100000"/>
              <a:buFont typeface="Wingdings 3" pitchFamily="18" charset="2"/>
              <a:buChar char=""/>
            </a:pPr>
            <a:endParaRPr lang="en-US" altLang="zh-CN" sz="2000" dirty="0" smtClean="0">
              <a:solidFill>
                <a:srgbClr val="3333FF"/>
              </a:solidFill>
            </a:endParaRPr>
          </a:p>
          <a:p>
            <a:pPr marL="365125" lvl="1" indent="-255588">
              <a:spcBef>
                <a:spcPts val="400"/>
              </a:spcBef>
              <a:buClr>
                <a:schemeClr val="accent1"/>
              </a:buClr>
              <a:buSzPct val="100000"/>
              <a:buFont typeface="Wingdings 3" pitchFamily="18" charset="2"/>
              <a:buChar char=""/>
            </a:pPr>
            <a:endParaRPr lang="en-US" altLang="zh-CN" sz="400" dirty="0">
              <a:solidFill>
                <a:srgbClr val="3333FF"/>
              </a:solidFill>
            </a:endParaRPr>
          </a:p>
          <a:p>
            <a:pPr marL="365125" lvl="1" indent="-255588">
              <a:spcBef>
                <a:spcPts val="400"/>
              </a:spcBef>
              <a:buClr>
                <a:schemeClr val="accent1"/>
              </a:buClr>
              <a:buSzPct val="100000"/>
              <a:buFont typeface="Wingdings 3" pitchFamily="18" charset="2"/>
              <a:buChar char=""/>
            </a:pPr>
            <a:r>
              <a:rPr lang="en-US" altLang="zh-CN" sz="2000" dirty="0" smtClean="0">
                <a:solidFill>
                  <a:srgbClr val="3333FF"/>
                </a:solidFill>
              </a:rPr>
              <a:t>Type 2:</a:t>
            </a:r>
          </a:p>
          <a:p>
            <a:pPr marL="365125" lvl="1" indent="-255588">
              <a:spcBef>
                <a:spcPts val="400"/>
              </a:spcBef>
              <a:buClr>
                <a:schemeClr val="accent1"/>
              </a:buClr>
              <a:buSzPct val="100000"/>
              <a:buFont typeface="Wingdings 3" pitchFamily="18" charset="2"/>
              <a:buChar char=""/>
            </a:pPr>
            <a:endParaRPr lang="en-US" altLang="zh-CN" dirty="0" smtClean="0">
              <a:solidFill>
                <a:srgbClr val="3333FF"/>
              </a:solidFill>
            </a:endParaRPr>
          </a:p>
          <a:p>
            <a:pPr marL="365125" lvl="1" indent="-255588">
              <a:spcBef>
                <a:spcPts val="400"/>
              </a:spcBef>
              <a:buClr>
                <a:schemeClr val="accent1"/>
              </a:buClr>
              <a:buSzPct val="100000"/>
              <a:buFont typeface="Wingdings 3" pitchFamily="18" charset="2"/>
              <a:buChar char=""/>
            </a:pPr>
            <a:r>
              <a:rPr lang="en-US" altLang="zh-CN" sz="2400" dirty="0" smtClean="0">
                <a:solidFill>
                  <a:srgbClr val="3333FF"/>
                </a:solidFill>
              </a:rPr>
              <a:t>RSA does not leak these </a:t>
            </a:r>
            <a:r>
              <a:rPr lang="en-US" altLang="zh-CN" sz="2400" dirty="0" smtClean="0">
                <a:solidFill>
                  <a:srgbClr val="3333FF"/>
                </a:solidFill>
              </a:rPr>
              <a:t>two types </a:t>
            </a:r>
            <a:r>
              <a:rPr lang="en-US" altLang="zh-CN" sz="2400" dirty="0" smtClean="0">
                <a:solidFill>
                  <a:srgbClr val="3333FF"/>
                </a:solidFill>
              </a:rPr>
              <a:t>of information provided that RSA encryption is secure.</a:t>
            </a:r>
          </a:p>
          <a:p>
            <a:pPr marL="690562" lvl="2" indent="-342900">
              <a:spcBef>
                <a:spcPts val="400"/>
              </a:spcBef>
              <a:buClr>
                <a:srgbClr val="3333FF"/>
              </a:buClr>
              <a:buFont typeface="Wingdings" panose="05000000000000000000" pitchFamily="2" charset="2"/>
              <a:buChar char="l"/>
            </a:pPr>
            <a:r>
              <a:rPr lang="en-US" altLang="zh-CN" sz="2000" dirty="0" smtClean="0">
                <a:solidFill>
                  <a:srgbClr val="FF0000"/>
                </a:solidFill>
              </a:rPr>
              <a:t>Turing reduction from RSA decryption to </a:t>
            </a:r>
            <a:r>
              <a:rPr lang="en-US" altLang="zh-CN" sz="2000" i="1" dirty="0" smtClean="0">
                <a:solidFill>
                  <a:srgbClr val="FF0000"/>
                </a:solidFill>
              </a:rPr>
              <a:t>half</a:t>
            </a:r>
            <a:r>
              <a:rPr lang="en-US" altLang="zh-CN" sz="2000" dirty="0" smtClean="0">
                <a:solidFill>
                  <a:srgbClr val="FF0000"/>
                </a:solidFill>
              </a:rPr>
              <a:t>(</a:t>
            </a:r>
            <a:r>
              <a:rPr lang="en-US" altLang="zh-CN" sz="2000" i="1" dirty="0" smtClean="0">
                <a:solidFill>
                  <a:srgbClr val="FF0000"/>
                </a:solidFill>
              </a:rPr>
              <a:t>y</a:t>
            </a:r>
            <a:r>
              <a:rPr lang="en-US" altLang="zh-CN" sz="2000" dirty="0" smtClean="0">
                <a:solidFill>
                  <a:srgbClr val="FF0000"/>
                </a:solidFill>
              </a:rPr>
              <a:t>)</a:t>
            </a:r>
            <a:endParaRPr lang="zh-CN" altLang="en-US" dirty="0"/>
          </a:p>
        </p:txBody>
      </p:sp>
      <p:sp>
        <p:nvSpPr>
          <p:cNvPr id="3" name="标题 2"/>
          <p:cNvSpPr>
            <a:spLocks noGrp="1"/>
          </p:cNvSpPr>
          <p:nvPr>
            <p:ph type="title"/>
          </p:nvPr>
        </p:nvSpPr>
        <p:spPr/>
        <p:txBody>
          <a:bodyPr/>
          <a:lstStyle/>
          <a:p>
            <a:r>
              <a:rPr lang="en-US" altLang="zh-CN" dirty="0" smtClean="0">
                <a:solidFill>
                  <a:srgbClr val="FF0000"/>
                </a:solidFill>
              </a:rPr>
              <a:t>Partial break</a:t>
            </a:r>
            <a:r>
              <a:rPr lang="en-US" altLang="zh-CN" dirty="0" smtClean="0"/>
              <a:t> of RSA</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53</a:t>
            </a:fld>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581" y="3378708"/>
            <a:ext cx="7871023" cy="888664"/>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434" y="4818868"/>
            <a:ext cx="7888170" cy="626356"/>
          </a:xfrm>
          <a:prstGeom prst="rect">
            <a:avLst/>
          </a:prstGeom>
          <a:noFill/>
          <a:ln w="19050">
            <a:solidFill>
              <a:srgbClr val="3333FF"/>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276872"/>
            <a:ext cx="23145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5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268760"/>
            <a:ext cx="8208912" cy="4535487"/>
          </a:xfrm>
        </p:spPr>
        <p:txBody>
          <a:bodyPr/>
          <a:lstStyle/>
          <a:p>
            <a:r>
              <a:rPr lang="en-US" altLang="zh-CN" sz="2800" u="sng" dirty="0" smtClean="0">
                <a:solidFill>
                  <a:srgbClr val="FF0000"/>
                </a:solidFill>
              </a:rPr>
              <a:t>A cryptosystem is said to achieve </a:t>
            </a:r>
            <a:r>
              <a:rPr lang="en-US" altLang="zh-CN" sz="2800" i="1" u="sng" dirty="0" smtClean="0">
                <a:solidFill>
                  <a:srgbClr val="FF0000"/>
                </a:solidFill>
              </a:rPr>
              <a:t>semantic security </a:t>
            </a:r>
            <a:r>
              <a:rPr lang="en-US" altLang="zh-CN" sz="2800" dirty="0" smtClean="0">
                <a:solidFill>
                  <a:srgbClr val="3333FF"/>
                </a:solidFill>
              </a:rPr>
              <a:t>if the adversary cannot (in polynomial time) distinguish </a:t>
            </a:r>
            <a:r>
              <a:rPr lang="en-US" altLang="zh-CN" sz="2800" dirty="0" err="1" smtClean="0">
                <a:solidFill>
                  <a:srgbClr val="3333FF"/>
                </a:solidFill>
              </a:rPr>
              <a:t>ciphertexts</a:t>
            </a:r>
            <a:r>
              <a:rPr lang="en-US" altLang="zh-CN" sz="2800" b="0" dirty="0" smtClean="0">
                <a:solidFill>
                  <a:srgbClr val="3333FF"/>
                </a:solidFill>
              </a:rPr>
              <a:t>.</a:t>
            </a:r>
            <a:endParaRPr lang="zh-CN" altLang="en-US" sz="2800" b="0" dirty="0">
              <a:solidFill>
                <a:srgbClr val="3333FF"/>
              </a:solidFill>
            </a:endParaRPr>
          </a:p>
        </p:txBody>
      </p:sp>
      <p:sp>
        <p:nvSpPr>
          <p:cNvPr id="3" name="标题 2"/>
          <p:cNvSpPr>
            <a:spLocks noGrp="1"/>
          </p:cNvSpPr>
          <p:nvPr>
            <p:ph type="title"/>
          </p:nvPr>
        </p:nvSpPr>
        <p:spPr/>
        <p:txBody>
          <a:bodyPr/>
          <a:lstStyle/>
          <a:p>
            <a:r>
              <a:rPr lang="en-US" altLang="zh-CN" dirty="0" smtClean="0">
                <a:solidFill>
                  <a:srgbClr val="3333FF"/>
                </a:solidFill>
              </a:rPr>
              <a:t>Semantic Security</a:t>
            </a:r>
            <a:endParaRPr lang="zh-CN" altLang="en-US" dirty="0">
              <a:solidFill>
                <a:srgbClr val="3333FF"/>
              </a:solidFill>
            </a:endParaRPr>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54</a:t>
            </a:fld>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899592" y="3335507"/>
            <a:ext cx="7992888" cy="1317629"/>
          </a:xfrm>
          <a:prstGeom prst="rect">
            <a:avLst/>
          </a:prstGeom>
          <a:noFill/>
          <a:ln w="9525">
            <a:solidFill>
              <a:srgbClr val="3333FF"/>
            </a:solidFill>
            <a:miter lim="800000"/>
            <a:headEnd/>
            <a:tailEnd/>
          </a:ln>
        </p:spPr>
      </p:pic>
      <p:sp>
        <p:nvSpPr>
          <p:cNvPr id="7" name="TextBox 6"/>
          <p:cNvSpPr txBox="1"/>
          <p:nvPr/>
        </p:nvSpPr>
        <p:spPr>
          <a:xfrm>
            <a:off x="755576" y="5090577"/>
            <a:ext cx="8136904"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400" b="1" dirty="0" smtClean="0">
                <a:solidFill>
                  <a:srgbClr val="FF0000"/>
                </a:solidFill>
              </a:rPr>
              <a:t>RSA </a:t>
            </a:r>
            <a:r>
              <a:rPr lang="en-US" altLang="zh-CN" sz="2400" b="1" dirty="0" smtClean="0">
                <a:solidFill>
                  <a:srgbClr val="FF0000"/>
                </a:solidFill>
              </a:rPr>
              <a:t>encryption is secure if the length of </a:t>
            </a:r>
            <a:r>
              <a:rPr lang="en-US" altLang="zh-CN" sz="2400" b="1" i="1" dirty="0" smtClean="0">
                <a:solidFill>
                  <a:srgbClr val="FF0000"/>
                </a:solidFill>
              </a:rPr>
              <a:t>n</a:t>
            </a:r>
            <a:r>
              <a:rPr lang="en-US" altLang="zh-CN" sz="2400" b="1" dirty="0" smtClean="0">
                <a:solidFill>
                  <a:srgbClr val="FF0000"/>
                </a:solidFill>
              </a:rPr>
              <a:t> is at least </a:t>
            </a:r>
            <a:r>
              <a:rPr lang="en-US" altLang="zh-CN" sz="2400" b="1" dirty="0" smtClean="0">
                <a:solidFill>
                  <a:srgbClr val="FF0000"/>
                </a:solidFill>
              </a:rPr>
              <a:t>2048 </a:t>
            </a:r>
            <a:r>
              <a:rPr lang="en-US" altLang="zh-CN" sz="2400" b="1" dirty="0" smtClean="0">
                <a:solidFill>
                  <a:srgbClr val="FF0000"/>
                </a:solidFill>
              </a:rPr>
              <a:t>bits.</a:t>
            </a:r>
            <a:endParaRPr lang="zh-CN" altLang="en-US" sz="2400" b="1" dirty="0">
              <a:solidFill>
                <a:srgbClr val="FF0000"/>
              </a:solidFill>
            </a:endParaRPr>
          </a:p>
        </p:txBody>
      </p:sp>
    </p:spTree>
    <p:extLst>
      <p:ext uri="{BB962C8B-B14F-4D97-AF65-F5344CB8AC3E}">
        <p14:creationId xmlns:p14="http://schemas.microsoft.com/office/powerpoint/2010/main" val="17734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683568" y="1268760"/>
            <a:ext cx="7475165" cy="4406093"/>
          </a:xfrm>
          <a:prstGeom prst="rect">
            <a:avLst/>
          </a:prstGeom>
          <a:noFill/>
          <a:ln w="9525">
            <a:solidFill>
              <a:srgbClr val="3333FF"/>
            </a:solidFill>
            <a:miter lim="800000"/>
            <a:headEnd/>
            <a:tailEnd/>
          </a:ln>
        </p:spPr>
      </p:pic>
      <p:sp>
        <p:nvSpPr>
          <p:cNvPr id="3" name="标题 2"/>
          <p:cNvSpPr>
            <a:spLocks noGrp="1"/>
          </p:cNvSpPr>
          <p:nvPr>
            <p:ph type="title"/>
          </p:nvPr>
        </p:nvSpPr>
        <p:spPr>
          <a:xfrm>
            <a:off x="457200" y="-27384"/>
            <a:ext cx="8939336" cy="850900"/>
          </a:xfrm>
        </p:spPr>
        <p:txBody>
          <a:bodyPr>
            <a:normAutofit fontScale="90000"/>
          </a:bodyPr>
          <a:lstStyle/>
          <a:p>
            <a:r>
              <a:rPr lang="en-US" altLang="zh-CN" dirty="0" smtClean="0"/>
              <a:t>Semantic </a:t>
            </a:r>
            <a:r>
              <a:rPr lang="en-US" altLang="zh-CN" dirty="0"/>
              <a:t>Security of </a:t>
            </a:r>
            <a:r>
              <a:rPr lang="en-US" altLang="zh-CN" dirty="0" smtClean="0"/>
              <a:t>PKC (skipped</a:t>
            </a:r>
            <a:r>
              <a:rPr lang="en-US" altLang="zh-CN" dirty="0"/>
              <a:t>)</a:t>
            </a:r>
            <a:r>
              <a:rPr lang="en-US" altLang="zh-CN" dirty="0" smtClean="0"/>
              <a:t> </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55</a:t>
            </a:fld>
            <a:endParaRPr lang="zh-CN" altLang="en-US" dirty="0"/>
          </a:p>
        </p:txBody>
      </p:sp>
      <p:cxnSp>
        <p:nvCxnSpPr>
          <p:cNvPr id="7" name="直接连接符 6"/>
          <p:cNvCxnSpPr/>
          <p:nvPr/>
        </p:nvCxnSpPr>
        <p:spPr>
          <a:xfrm>
            <a:off x="2398094" y="1540247"/>
            <a:ext cx="45365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67544" y="642754"/>
            <a:ext cx="7286474" cy="55399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b="1" dirty="0" smtClean="0">
                <a:solidFill>
                  <a:srgbClr val="FF0000"/>
                </a:solidFill>
              </a:rPr>
              <a:t>RSA </a:t>
            </a:r>
            <a:r>
              <a:rPr lang="en-US" altLang="zh-CN" b="1" dirty="0" smtClean="0">
                <a:solidFill>
                  <a:srgbClr val="FF0000"/>
                </a:solidFill>
              </a:rPr>
              <a:t>encryption is secure if the length of </a:t>
            </a:r>
            <a:r>
              <a:rPr lang="en-US" altLang="zh-CN" b="1" i="1" dirty="0" smtClean="0">
                <a:solidFill>
                  <a:srgbClr val="FF0000"/>
                </a:solidFill>
              </a:rPr>
              <a:t>n</a:t>
            </a:r>
            <a:r>
              <a:rPr lang="en-US" altLang="zh-CN" b="1" dirty="0" smtClean="0">
                <a:solidFill>
                  <a:srgbClr val="FF0000"/>
                </a:solidFill>
              </a:rPr>
              <a:t> is at least </a:t>
            </a:r>
            <a:r>
              <a:rPr lang="en-US" altLang="zh-CN" b="1" dirty="0" smtClean="0">
                <a:solidFill>
                  <a:srgbClr val="FF0000"/>
                </a:solidFill>
              </a:rPr>
              <a:t>2048 </a:t>
            </a:r>
            <a:r>
              <a:rPr lang="en-US" altLang="zh-CN" b="1" dirty="0" smtClean="0">
                <a:solidFill>
                  <a:srgbClr val="FF0000"/>
                </a:solidFill>
              </a:rPr>
              <a:t>bits.</a:t>
            </a:r>
            <a:endParaRPr lang="zh-CN" altLang="en-US"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65" y="5790900"/>
            <a:ext cx="7589043" cy="10224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490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1057274" y="1357313"/>
            <a:ext cx="7475165" cy="4406093"/>
          </a:xfrm>
          <a:prstGeom prst="rect">
            <a:avLst/>
          </a:prstGeom>
          <a:noFill/>
          <a:ln w="9525">
            <a:solidFill>
              <a:srgbClr val="3333FF"/>
            </a:solidFill>
            <a:miter lim="800000"/>
            <a:headEnd/>
            <a:tailEnd/>
          </a:ln>
        </p:spPr>
      </p:pic>
      <p:sp>
        <p:nvSpPr>
          <p:cNvPr id="3" name="标题 2"/>
          <p:cNvSpPr>
            <a:spLocks noGrp="1"/>
          </p:cNvSpPr>
          <p:nvPr>
            <p:ph type="title"/>
          </p:nvPr>
        </p:nvSpPr>
        <p:spPr>
          <a:xfrm>
            <a:off x="457200" y="274638"/>
            <a:ext cx="8939336" cy="850900"/>
          </a:xfrm>
        </p:spPr>
        <p:txBody>
          <a:bodyPr>
            <a:normAutofit fontScale="90000"/>
          </a:bodyPr>
          <a:lstStyle/>
          <a:p>
            <a:r>
              <a:rPr lang="en-US" altLang="zh-CN" dirty="0" smtClean="0"/>
              <a:t>Semantic </a:t>
            </a:r>
            <a:r>
              <a:rPr lang="en-US" altLang="zh-CN" dirty="0"/>
              <a:t>Security </a:t>
            </a:r>
            <a:r>
              <a:rPr lang="en-US" altLang="zh-CN"/>
              <a:t>of </a:t>
            </a:r>
            <a:r>
              <a:rPr lang="en-US" altLang="zh-CN" smtClean="0"/>
              <a:t>PKC (skipped</a:t>
            </a:r>
            <a:r>
              <a:rPr lang="en-US" altLang="zh-CN" dirty="0"/>
              <a:t>)</a:t>
            </a:r>
            <a:r>
              <a:rPr lang="en-US" altLang="zh-CN" smtClean="0"/>
              <a:t> </a:t>
            </a:r>
            <a:endParaRPr lang="zh-CN" altLang="en-US" dirty="0"/>
          </a:p>
        </p:txBody>
      </p:sp>
      <p:sp>
        <p:nvSpPr>
          <p:cNvPr id="4" name="灯片编号占位符 3"/>
          <p:cNvSpPr>
            <a:spLocks noGrp="1"/>
          </p:cNvSpPr>
          <p:nvPr>
            <p:ph type="sldNum" sz="quarter" idx="12"/>
          </p:nvPr>
        </p:nvSpPr>
        <p:spPr/>
        <p:txBody>
          <a:bodyPr/>
          <a:lstStyle/>
          <a:p>
            <a:pPr>
              <a:defRPr/>
            </a:pPr>
            <a:fld id="{0EC8E27E-8D50-4935-97BA-5FA782506CC6}" type="slidenum">
              <a:rPr lang="zh-CN" altLang="en-US" smtClean="0"/>
              <a:pPr>
                <a:defRPr/>
              </a:pPr>
              <a:t>56</a:t>
            </a:fld>
            <a:endParaRPr lang="zh-CN" altLang="en-US" dirty="0"/>
          </a:p>
        </p:txBody>
      </p:sp>
      <p:cxnSp>
        <p:nvCxnSpPr>
          <p:cNvPr id="7" name="直接连接符 6"/>
          <p:cNvCxnSpPr/>
          <p:nvPr/>
        </p:nvCxnSpPr>
        <p:spPr>
          <a:xfrm>
            <a:off x="2771800" y="1628800"/>
            <a:ext cx="45365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55576" y="5954673"/>
            <a:ext cx="824441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b="1" dirty="0" smtClean="0">
                <a:solidFill>
                  <a:srgbClr val="FF0000"/>
                </a:solidFill>
              </a:rPr>
              <a:t>Cryptosystem 6.3 is semantically secure in the random oracle model</a:t>
            </a:r>
            <a:r>
              <a:rPr lang="en-US" altLang="zh-CN" b="1" dirty="0" smtClean="0">
                <a:solidFill>
                  <a:srgbClr val="FF0000"/>
                </a:solidFill>
              </a:rPr>
              <a:t>.</a:t>
            </a:r>
            <a:endParaRPr lang="en-US" altLang="zh-CN" b="1" dirty="0" smtClean="0">
              <a:solidFill>
                <a:srgbClr val="FF0000"/>
              </a:solidFill>
            </a:endParaRPr>
          </a:p>
        </p:txBody>
      </p:sp>
    </p:spTree>
    <p:extLst>
      <p:ext uri="{BB962C8B-B14F-4D97-AF65-F5344CB8AC3E}">
        <p14:creationId xmlns:p14="http://schemas.microsoft.com/office/powerpoint/2010/main" val="17736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Rot="1" noChangeArrowheads="1"/>
          </p:cNvSpPr>
          <p:nvPr>
            <p:ph type="title" idx="4294967295"/>
          </p:nvPr>
        </p:nvSpPr>
        <p:spPr>
          <a:xfrm>
            <a:off x="250825" y="404664"/>
            <a:ext cx="2786063" cy="825500"/>
          </a:xfrm>
        </p:spPr>
        <p:txBody>
          <a:bodyPr>
            <a:normAutofit/>
          </a:bodyPr>
          <a:lstStyle/>
          <a:p>
            <a:pPr eaLnBrk="1" fontAlgn="auto" hangingPunct="1">
              <a:spcAft>
                <a:spcPts val="0"/>
              </a:spcAft>
              <a:defRPr/>
            </a:pPr>
            <a:r>
              <a:rPr lang="en-US" altLang="zh-CN" sz="3600" dirty="0" smtClean="0">
                <a:solidFill>
                  <a:srgbClr val="3333FF"/>
                </a:solidFill>
              </a:rPr>
              <a:t>Summary</a:t>
            </a:r>
            <a:endParaRPr lang="zh-CN" altLang="en-US" sz="3600" dirty="0" smtClean="0">
              <a:solidFill>
                <a:srgbClr val="3333FF"/>
              </a:solidFill>
            </a:endParaRPr>
          </a:p>
        </p:txBody>
      </p:sp>
      <p:sp>
        <p:nvSpPr>
          <p:cNvPr id="16387" name="Rectangle 5"/>
          <p:cNvSpPr>
            <a:spLocks noGrp="1" noRot="1" noChangeArrowheads="1"/>
          </p:cNvSpPr>
          <p:nvPr>
            <p:ph type="body" idx="4294967295"/>
          </p:nvPr>
        </p:nvSpPr>
        <p:spPr>
          <a:xfrm>
            <a:off x="857250" y="1196752"/>
            <a:ext cx="7786688" cy="5286388"/>
          </a:xfrm>
        </p:spPr>
        <p:txBody>
          <a:bodyPr/>
          <a:lstStyle/>
          <a:p>
            <a:pPr eaLnBrk="1" hangingPunct="1">
              <a:lnSpc>
                <a:spcPct val="120000"/>
              </a:lnSpc>
            </a:pPr>
            <a:r>
              <a:rPr lang="en-US" altLang="zh-CN" sz="2400" dirty="0" smtClean="0">
                <a:solidFill>
                  <a:srgbClr val="000000"/>
                </a:solidFill>
              </a:rPr>
              <a:t>1. Introduction to Public-Key Cryptography</a:t>
            </a:r>
          </a:p>
          <a:p>
            <a:pPr lvl="1" eaLnBrk="1" hangingPunct="1">
              <a:lnSpc>
                <a:spcPct val="120000"/>
              </a:lnSpc>
            </a:pPr>
            <a:r>
              <a:rPr lang="en-US" altLang="zh-CN" sz="2000" dirty="0" smtClean="0">
                <a:solidFill>
                  <a:srgbClr val="3333FF"/>
                </a:solidFill>
              </a:rPr>
              <a:t>SKC </a:t>
            </a:r>
            <a:r>
              <a:rPr lang="en-US" altLang="zh-CN" sz="2000" dirty="0" err="1" smtClean="0">
                <a:solidFill>
                  <a:srgbClr val="3333FF"/>
                </a:solidFill>
              </a:rPr>
              <a:t>v.s</a:t>
            </a:r>
            <a:r>
              <a:rPr lang="en-US" altLang="zh-CN" sz="2000" dirty="0" smtClean="0">
                <a:solidFill>
                  <a:srgbClr val="3333FF"/>
                </a:solidFill>
              </a:rPr>
              <a:t>. PKC</a:t>
            </a:r>
          </a:p>
          <a:p>
            <a:pPr eaLnBrk="1" hangingPunct="1">
              <a:lnSpc>
                <a:spcPct val="120000"/>
              </a:lnSpc>
            </a:pPr>
            <a:r>
              <a:rPr lang="en-US" altLang="zh-CN" sz="2400" dirty="0" smtClean="0">
                <a:solidFill>
                  <a:srgbClr val="000000"/>
                </a:solidFill>
              </a:rPr>
              <a:t>2. Mathematical Backgrounds III</a:t>
            </a:r>
          </a:p>
          <a:p>
            <a:pPr lvl="1" eaLnBrk="1" hangingPunct="1">
              <a:lnSpc>
                <a:spcPct val="120000"/>
              </a:lnSpc>
            </a:pPr>
            <a:r>
              <a:rPr lang="en-US" altLang="zh-CN" sz="2000" dirty="0" smtClean="0">
                <a:solidFill>
                  <a:srgbClr val="FF0000"/>
                </a:solidFill>
              </a:rPr>
              <a:t>Euclidean  Algorithms</a:t>
            </a:r>
          </a:p>
          <a:p>
            <a:pPr lvl="1" eaLnBrk="1" hangingPunct="1">
              <a:lnSpc>
                <a:spcPct val="120000"/>
              </a:lnSpc>
            </a:pPr>
            <a:r>
              <a:rPr lang="en-US" altLang="zh-CN" sz="2000" dirty="0" smtClean="0">
                <a:solidFill>
                  <a:srgbClr val="FF0000"/>
                </a:solidFill>
              </a:rPr>
              <a:t>The Chinese Remainder Theorem</a:t>
            </a:r>
          </a:p>
          <a:p>
            <a:pPr lvl="1" eaLnBrk="1" hangingPunct="1">
              <a:lnSpc>
                <a:spcPct val="120000"/>
              </a:lnSpc>
            </a:pPr>
            <a:r>
              <a:rPr lang="en-US" altLang="zh-CN" sz="2000" dirty="0" smtClean="0">
                <a:solidFill>
                  <a:srgbClr val="3333FF"/>
                </a:solidFill>
              </a:rPr>
              <a:t>Group Theory II</a:t>
            </a:r>
            <a:endParaRPr lang="en-US" altLang="zh-CN" sz="2400" dirty="0" smtClean="0">
              <a:solidFill>
                <a:srgbClr val="3333FF"/>
              </a:solidFill>
            </a:endParaRPr>
          </a:p>
          <a:p>
            <a:pPr eaLnBrk="1" hangingPunct="1">
              <a:lnSpc>
                <a:spcPct val="120000"/>
              </a:lnSpc>
            </a:pPr>
            <a:r>
              <a:rPr lang="en-US" altLang="zh-CN" sz="2400" dirty="0" smtClean="0">
                <a:solidFill>
                  <a:srgbClr val="FF0000"/>
                </a:solidFill>
              </a:rPr>
              <a:t>3. The </a:t>
            </a:r>
            <a:r>
              <a:rPr lang="en-US" altLang="zh-CN" sz="2400" dirty="0">
                <a:solidFill>
                  <a:srgbClr val="FF0000"/>
                </a:solidFill>
              </a:rPr>
              <a:t>RSA Cryptosystem</a:t>
            </a:r>
          </a:p>
          <a:p>
            <a:pPr eaLnBrk="1" hangingPunct="1">
              <a:lnSpc>
                <a:spcPct val="120000"/>
              </a:lnSpc>
            </a:pPr>
            <a:r>
              <a:rPr lang="en-US" altLang="zh-CN" sz="2400" dirty="0" smtClean="0">
                <a:solidFill>
                  <a:srgbClr val="FF0000"/>
                </a:solidFill>
              </a:rPr>
              <a:t>4. Implementing RSA and Complexity</a:t>
            </a:r>
          </a:p>
          <a:p>
            <a:pPr eaLnBrk="1" hangingPunct="1">
              <a:lnSpc>
                <a:spcPct val="120000"/>
              </a:lnSpc>
            </a:pPr>
            <a:r>
              <a:rPr lang="en-US" altLang="zh-CN" sz="2400" dirty="0" smtClean="0">
                <a:solidFill>
                  <a:srgbClr val="FF0000"/>
                </a:solidFill>
              </a:rPr>
              <a:t>5. Security Discussions and Attacks on RSA</a:t>
            </a:r>
          </a:p>
          <a:p>
            <a:pPr eaLnBrk="1" hangingPunct="1">
              <a:lnSpc>
                <a:spcPct val="120000"/>
              </a:lnSpc>
            </a:pPr>
            <a:r>
              <a:rPr lang="en-US" altLang="zh-CN" sz="2400" dirty="0" smtClean="0"/>
              <a:t>6. The Rabin Cryptosystem</a:t>
            </a:r>
          </a:p>
          <a:p>
            <a:pPr lvl="1" eaLnBrk="1" hangingPunct="1">
              <a:lnSpc>
                <a:spcPct val="120000"/>
              </a:lnSpc>
            </a:pPr>
            <a:r>
              <a:rPr lang="en-US" altLang="zh-CN" sz="2000" dirty="0" smtClean="0">
                <a:solidFill>
                  <a:srgbClr val="FF0000"/>
                </a:solidFill>
              </a:rPr>
              <a:t>Turing Reduction</a:t>
            </a:r>
          </a:p>
          <a:p>
            <a:pPr eaLnBrk="1" hangingPunct="1">
              <a:lnSpc>
                <a:spcPct val="120000"/>
              </a:lnSpc>
            </a:pPr>
            <a:r>
              <a:rPr lang="en-US" altLang="zh-CN" sz="2400" dirty="0" smtClean="0">
                <a:solidFill>
                  <a:srgbClr val="FF0000"/>
                </a:solidFill>
              </a:rPr>
              <a:t>7. Semantic Security </a:t>
            </a:r>
            <a:r>
              <a:rPr lang="en-US" altLang="zh-CN" sz="2400" dirty="0" smtClean="0"/>
              <a:t>of RSA</a:t>
            </a:r>
          </a:p>
        </p:txBody>
      </p:sp>
      <p:sp>
        <p:nvSpPr>
          <p:cNvPr id="16388"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02A13A3-D43B-46AC-A079-F1B1AAEB303C}" type="slidenum">
              <a:rPr lang="en-US" altLang="zh-CN" smtClean="0">
                <a:solidFill>
                  <a:schemeClr val="tx1"/>
                </a:solidFill>
                <a:ea typeface="宋体" charset="-122"/>
              </a:rPr>
              <a:pPr/>
              <a:t>57</a:t>
            </a:fld>
            <a:endParaRPr lang="en-US" altLang="zh-CN" smtClean="0">
              <a:solidFill>
                <a:schemeClr val="tx1"/>
              </a:solidFill>
              <a:ea typeface="宋体" charset="-122"/>
            </a:endParaRPr>
          </a:p>
        </p:txBody>
      </p:sp>
    </p:spTree>
    <p:extLst>
      <p:ext uri="{BB962C8B-B14F-4D97-AF65-F5344CB8AC3E}">
        <p14:creationId xmlns:p14="http://schemas.microsoft.com/office/powerpoint/2010/main" val="105484222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2"/>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D3763BB-C37A-4334-8207-0D571DB6EC62}" type="slidenum">
              <a:rPr lang="en-US" altLang="zh-CN" smtClean="0">
                <a:solidFill>
                  <a:schemeClr val="tx1"/>
                </a:solidFill>
                <a:ea typeface="宋体" charset="-122"/>
              </a:rPr>
              <a:pPr/>
              <a:t>58</a:t>
            </a:fld>
            <a:endParaRPr lang="en-US" altLang="zh-CN" smtClean="0">
              <a:solidFill>
                <a:schemeClr val="tx1"/>
              </a:solidFill>
              <a:ea typeface="宋体" charset="-122"/>
            </a:endParaRPr>
          </a:p>
        </p:txBody>
      </p:sp>
      <p:sp>
        <p:nvSpPr>
          <p:cNvPr id="6" name="Rectangle 4"/>
          <p:cNvSpPr txBox="1">
            <a:spLocks noRot="1" noChangeArrowheads="1"/>
          </p:cNvSpPr>
          <p:nvPr/>
        </p:nvSpPr>
        <p:spPr bwMode="auto">
          <a:xfrm>
            <a:off x="642938" y="332656"/>
            <a:ext cx="6572250" cy="825500"/>
          </a:xfrm>
          <a:prstGeom prst="rect">
            <a:avLst/>
          </a:prstGeom>
          <a:noFill/>
          <a:ln w="9525">
            <a:noFill/>
            <a:miter lim="800000"/>
            <a:headEnd/>
            <a:tailEnd/>
          </a:ln>
        </p:spPr>
        <p:txBody>
          <a:bodyPr anchor="ctr"/>
          <a:lstStyle/>
          <a:p>
            <a:pPr eaLnBrk="1" hangingPunct="1">
              <a:defRPr/>
            </a:pPr>
            <a:r>
              <a:rPr lang="en-US" altLang="zh-CN" sz="3000" b="1" kern="0" dirty="0">
                <a:solidFill>
                  <a:srgbClr val="3333FF"/>
                </a:solidFill>
                <a:latin typeface="+mj-lt"/>
                <a:ea typeface="黑体" pitchFamily="49" charset="-122"/>
                <a:cs typeface="+mj-cs"/>
              </a:rPr>
              <a:t>Homework</a:t>
            </a:r>
            <a:endParaRPr lang="zh-CN" altLang="en-US" sz="3000" b="1" kern="0" dirty="0">
              <a:solidFill>
                <a:srgbClr val="3333FF"/>
              </a:solidFill>
              <a:latin typeface="+mj-lt"/>
              <a:ea typeface="黑体" pitchFamily="49" charset="-122"/>
              <a:cs typeface="+mj-cs"/>
            </a:endParaRPr>
          </a:p>
        </p:txBody>
      </p:sp>
      <p:sp>
        <p:nvSpPr>
          <p:cNvPr id="7" name="TextBox 6"/>
          <p:cNvSpPr txBox="1">
            <a:spLocks noChangeArrowheads="1"/>
          </p:cNvSpPr>
          <p:nvPr/>
        </p:nvSpPr>
        <p:spPr bwMode="auto">
          <a:xfrm>
            <a:off x="107504" y="2428875"/>
            <a:ext cx="8928992" cy="523220"/>
          </a:xfrm>
          <a:prstGeom prst="rect">
            <a:avLst/>
          </a:prstGeom>
          <a:noFill/>
          <a:ln w="9525">
            <a:noFill/>
            <a:miter lim="800000"/>
            <a:headEnd/>
            <a:tailEnd/>
          </a:ln>
        </p:spPr>
        <p:txBody>
          <a:bodyPr wrap="square">
            <a:spAutoFit/>
          </a:bodyPr>
          <a:lstStyle/>
          <a:p>
            <a:pPr algn="ctr">
              <a:defRPr/>
            </a:pPr>
            <a:r>
              <a:rPr lang="en-US" sz="2800" b="1" dirty="0">
                <a:solidFill>
                  <a:schemeClr val="accent5">
                    <a:lumMod val="50000"/>
                  </a:schemeClr>
                </a:solidFill>
                <a:ea typeface="宋体" pitchFamily="2" charset="-122"/>
              </a:rPr>
              <a:t>Problem Set </a:t>
            </a:r>
            <a:r>
              <a:rPr lang="en-US" sz="2800" b="1" dirty="0" smtClean="0">
                <a:solidFill>
                  <a:schemeClr val="accent5">
                    <a:lumMod val="50000"/>
                  </a:schemeClr>
                </a:solidFill>
                <a:ea typeface="宋体" pitchFamily="2" charset="-122"/>
              </a:rPr>
              <a:t>5: </a:t>
            </a:r>
            <a:r>
              <a:rPr lang="en-US" sz="2800" b="1" dirty="0">
                <a:solidFill>
                  <a:schemeClr val="accent5">
                    <a:lumMod val="50000"/>
                  </a:schemeClr>
                </a:solidFill>
                <a:ea typeface="宋体" pitchFamily="2" charset="-122"/>
              </a:rPr>
              <a:t>Exercises </a:t>
            </a:r>
            <a:r>
              <a:rPr lang="en-US" sz="2800" b="1" dirty="0" smtClean="0">
                <a:solidFill>
                  <a:srgbClr val="3333FF"/>
                </a:solidFill>
                <a:ea typeface="宋体" pitchFamily="2" charset="-122"/>
              </a:rPr>
              <a:t>6.3, 6.4, 6.5, 6.7, 6.11, </a:t>
            </a:r>
            <a:r>
              <a:rPr lang="en-US" sz="2800" b="1" dirty="0" smtClean="0">
                <a:solidFill>
                  <a:srgbClr val="3333FF"/>
                </a:solidFill>
                <a:ea typeface="宋体" pitchFamily="2" charset="-122"/>
              </a:rPr>
              <a:t>6.15</a:t>
            </a:r>
            <a:r>
              <a:rPr lang="en-US" sz="2800" b="1" dirty="0" smtClean="0">
                <a:solidFill>
                  <a:srgbClr val="3333FF"/>
                </a:solidFill>
                <a:ea typeface="宋体" pitchFamily="2" charset="-122"/>
              </a:rPr>
              <a:t>, 6.16.</a:t>
            </a:r>
            <a:endParaRPr lang="en-US" sz="2800" b="1" dirty="0">
              <a:solidFill>
                <a:srgbClr val="3333FF"/>
              </a:solidFill>
              <a:ea typeface="宋体" pitchFamily="2" charset="-122"/>
            </a:endParaRPr>
          </a:p>
        </p:txBody>
      </p:sp>
    </p:spTree>
    <p:extLst>
      <p:ext uri="{BB962C8B-B14F-4D97-AF65-F5344CB8AC3E}">
        <p14:creationId xmlns:p14="http://schemas.microsoft.com/office/powerpoint/2010/main" val="3594569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descr="2008114134834969_2"/>
          <p:cNvPicPr>
            <a:picLocks noChangeAspect="1" noChangeArrowheads="1"/>
          </p:cNvPicPr>
          <p:nvPr/>
        </p:nvPicPr>
        <p:blipFill>
          <a:blip r:embed="rId2" cstate="print"/>
          <a:srcRect l="4355" t="7060" r="4527"/>
          <a:stretch>
            <a:fillRect/>
          </a:stretch>
        </p:blipFill>
        <p:spPr bwMode="auto">
          <a:xfrm>
            <a:off x="0" y="1571625"/>
            <a:ext cx="5246688" cy="4273550"/>
          </a:xfrm>
          <a:prstGeom prst="rect">
            <a:avLst/>
          </a:prstGeom>
          <a:noFill/>
          <a:ln w="9525">
            <a:noFill/>
            <a:miter lim="800000"/>
            <a:headEnd/>
            <a:tailEnd/>
          </a:ln>
        </p:spPr>
      </p:pic>
      <p:sp>
        <p:nvSpPr>
          <p:cNvPr id="7" name="TextBox 6"/>
          <p:cNvSpPr txBox="1"/>
          <p:nvPr/>
        </p:nvSpPr>
        <p:spPr>
          <a:xfrm>
            <a:off x="4932363" y="2781300"/>
            <a:ext cx="3673475" cy="1016000"/>
          </a:xfrm>
          <a:prstGeom prst="rect">
            <a:avLst/>
          </a:prstGeom>
          <a:noFill/>
        </p:spPr>
        <p:txBody>
          <a:bodyPr>
            <a:spAutoFit/>
          </a:bodyPr>
          <a:lstStyle/>
          <a:p>
            <a:pPr eaLnBrk="1" fontAlgn="auto" hangingPunct="1">
              <a:spcBef>
                <a:spcPts val="0"/>
              </a:spcBef>
              <a:spcAft>
                <a:spcPts val="0"/>
              </a:spcAft>
              <a:defRPr/>
            </a:pPr>
            <a:r>
              <a:rPr lang="en-US" altLang="zh-CN" sz="6000" kern="0" dirty="0">
                <a:solidFill>
                  <a:srgbClr val="1F497D">
                    <a:lumMod val="60000"/>
                    <a:lumOff val="40000"/>
                  </a:srgbClr>
                </a:solidFill>
                <a:latin typeface="Cambria Math" pitchFamily="18" charset="0"/>
                <a:ea typeface="Cambria Math" pitchFamily="18" charset="0"/>
              </a:rPr>
              <a:t>Questions?</a:t>
            </a:r>
          </a:p>
        </p:txBody>
      </p:sp>
      <p:sp>
        <p:nvSpPr>
          <p:cNvPr id="4" name="标题 3"/>
          <p:cNvSpPr>
            <a:spLocks noGrp="1"/>
          </p:cNvSpPr>
          <p:nvPr>
            <p:ph type="title"/>
          </p:nvPr>
        </p:nvSpPr>
        <p:spPr>
          <a:xfrm>
            <a:off x="457200" y="274638"/>
            <a:ext cx="8229600" cy="850106"/>
          </a:xfrm>
        </p:spPr>
        <p:txBody>
          <a:bodyPr/>
          <a:lstStyle/>
          <a:p>
            <a:pPr eaLnBrk="1" fontAlgn="auto" hangingPunct="1">
              <a:spcAft>
                <a:spcPts val="0"/>
              </a:spcAft>
              <a:defRPr/>
            </a:pPr>
            <a:r>
              <a:rPr lang="en-US" altLang="zh-CN" dirty="0" smtClean="0"/>
              <a:t>Thank you!</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027988" y="6376243"/>
            <a:ext cx="985837" cy="365125"/>
          </a:xfrm>
        </p:spPr>
        <p:txBody>
          <a:bodyPr/>
          <a:lstStyle/>
          <a:p>
            <a:fld id="{A4821C51-F9D0-4558-AE37-0A5F9436DCFB}" type="slidenum">
              <a:rPr lang="zh-CN" altLang="en-US" smtClean="0"/>
              <a:pPr/>
              <a:t>6</a:t>
            </a:fld>
            <a:endParaRPr lang="zh-CN" altLang="en-US" dirty="0"/>
          </a:p>
        </p:txBody>
      </p:sp>
      <p:sp>
        <p:nvSpPr>
          <p:cNvPr id="4" name="标题 3"/>
          <p:cNvSpPr>
            <a:spLocks noGrp="1"/>
          </p:cNvSpPr>
          <p:nvPr>
            <p:ph type="title"/>
          </p:nvPr>
        </p:nvSpPr>
        <p:spPr/>
        <p:txBody>
          <a:bodyPr>
            <a:normAutofit/>
          </a:bodyPr>
          <a:lstStyle/>
          <a:p>
            <a:r>
              <a:rPr lang="en-US" altLang="zh-CN" dirty="0" smtClean="0"/>
              <a:t>Why PKC?</a:t>
            </a:r>
            <a:endParaRPr lang="zh-CN" altLang="en-US" dirty="0"/>
          </a:p>
        </p:txBody>
      </p:sp>
      <p:sp>
        <p:nvSpPr>
          <p:cNvPr id="5" name="灯片编号占位符 2"/>
          <p:cNvSpPr txBox="1">
            <a:spLocks/>
          </p:cNvSpPr>
          <p:nvPr/>
        </p:nvSpPr>
        <p:spPr>
          <a:xfrm>
            <a:off x="8028384" y="6375449"/>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sp>
        <p:nvSpPr>
          <p:cNvPr id="9" name="内容占位符 8"/>
          <p:cNvSpPr>
            <a:spLocks noGrp="1"/>
          </p:cNvSpPr>
          <p:nvPr>
            <p:ph idx="1"/>
          </p:nvPr>
        </p:nvSpPr>
        <p:spPr>
          <a:xfrm>
            <a:off x="179512" y="1196752"/>
            <a:ext cx="8964488" cy="3960440"/>
          </a:xfrm>
        </p:spPr>
        <p:txBody>
          <a:bodyPr>
            <a:noAutofit/>
          </a:bodyPr>
          <a:lstStyle/>
          <a:p>
            <a:pPr>
              <a:lnSpc>
                <a:spcPct val="150000"/>
              </a:lnSpc>
            </a:pPr>
            <a:r>
              <a:rPr lang="en-US" altLang="zh-CN" kern="0" dirty="0" smtClean="0">
                <a:solidFill>
                  <a:srgbClr val="3333FF"/>
                </a:solidFill>
              </a:rPr>
              <a:t>The Hybrid Cryptography: an intuitive combination of SKC and PKC </a:t>
            </a:r>
            <a:endParaRPr lang="en-US" altLang="zh-CN" kern="0" dirty="0">
              <a:solidFill>
                <a:srgbClr val="3333FF"/>
              </a:solidFill>
            </a:endParaRPr>
          </a:p>
          <a:p>
            <a:pPr lvl="1">
              <a:lnSpc>
                <a:spcPct val="150000"/>
              </a:lnSpc>
            </a:pPr>
            <a:r>
              <a:rPr lang="en-US" altLang="zh-CN" sz="2400" kern="0" dirty="0" smtClean="0"/>
              <a:t>Use </a:t>
            </a:r>
            <a:r>
              <a:rPr lang="en-US" altLang="zh-CN" sz="2400" kern="0" dirty="0" smtClean="0">
                <a:solidFill>
                  <a:srgbClr val="FF3300"/>
                </a:solidFill>
              </a:rPr>
              <a:t>SKC</a:t>
            </a:r>
            <a:r>
              <a:rPr lang="en-US" altLang="zh-CN" sz="2400" kern="0" dirty="0" smtClean="0"/>
              <a:t> to encrypt </a:t>
            </a:r>
            <a:r>
              <a:rPr lang="en-US" altLang="zh-CN" sz="2400" kern="0" dirty="0" smtClean="0">
                <a:solidFill>
                  <a:srgbClr val="FF0000"/>
                </a:solidFill>
              </a:rPr>
              <a:t>“long” </a:t>
            </a:r>
            <a:r>
              <a:rPr lang="en-US" altLang="zh-CN" sz="2400" kern="0" dirty="0" smtClean="0">
                <a:solidFill>
                  <a:srgbClr val="FF3300"/>
                </a:solidFill>
              </a:rPr>
              <a:t>message</a:t>
            </a:r>
          </a:p>
          <a:p>
            <a:pPr lvl="1">
              <a:lnSpc>
                <a:spcPct val="150000"/>
              </a:lnSpc>
            </a:pPr>
            <a:r>
              <a:rPr lang="en-US" altLang="zh-CN" sz="2400" kern="0" dirty="0" smtClean="0"/>
              <a:t>Use </a:t>
            </a:r>
            <a:r>
              <a:rPr lang="en-US" altLang="zh-CN" sz="2400" kern="0" dirty="0" smtClean="0">
                <a:solidFill>
                  <a:srgbClr val="FF3300"/>
                </a:solidFill>
              </a:rPr>
              <a:t>PKC</a:t>
            </a:r>
            <a:r>
              <a:rPr lang="en-US" altLang="zh-CN" sz="2400" kern="0" dirty="0" smtClean="0"/>
              <a:t> to encrypt </a:t>
            </a:r>
            <a:r>
              <a:rPr lang="en-US" altLang="zh-CN" sz="2400" kern="0" dirty="0" smtClean="0">
                <a:solidFill>
                  <a:srgbClr val="FF3300"/>
                </a:solidFill>
              </a:rPr>
              <a:t>the secret key of SKC</a:t>
            </a:r>
            <a:r>
              <a:rPr lang="en-US" altLang="zh-CN" sz="2400" kern="0" dirty="0" smtClean="0"/>
              <a:t>.</a:t>
            </a:r>
          </a:p>
          <a:p>
            <a:pPr marL="392113" lvl="1" indent="0">
              <a:lnSpc>
                <a:spcPct val="150000"/>
              </a:lnSpc>
              <a:buNone/>
            </a:pPr>
            <a:r>
              <a:rPr lang="en-US" altLang="zh-CN" sz="2400" kern="0" dirty="0"/>
              <a:t> </a:t>
            </a:r>
            <a:r>
              <a:rPr lang="en-US" altLang="zh-CN" sz="2400" kern="0" dirty="0" smtClean="0"/>
              <a:t>   (</a:t>
            </a:r>
            <a:r>
              <a:rPr lang="en-US" altLang="zh-CN" sz="2400" u="sng" kern="0" dirty="0" smtClean="0">
                <a:solidFill>
                  <a:srgbClr val="FF00FF"/>
                </a:solidFill>
              </a:rPr>
              <a:t>Key management is one important topic of PKC.</a:t>
            </a:r>
            <a:r>
              <a:rPr lang="en-US" altLang="zh-CN" sz="2400" u="sng" kern="0" dirty="0" smtClean="0"/>
              <a:t>)</a:t>
            </a:r>
            <a:endParaRPr lang="en-US" altLang="zh-CN" sz="2400" u="sng" dirty="0" smtClean="0"/>
          </a:p>
        </p:txBody>
      </p:sp>
    </p:spTree>
    <p:extLst>
      <p:ext uri="{BB962C8B-B14F-4D97-AF65-F5344CB8AC3E}">
        <p14:creationId xmlns:p14="http://schemas.microsoft.com/office/powerpoint/2010/main" val="901781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7</a:t>
            </a:fld>
            <a:endParaRPr lang="zh-CN" altLang="en-US" dirty="0"/>
          </a:p>
        </p:txBody>
      </p:sp>
      <p:sp>
        <p:nvSpPr>
          <p:cNvPr id="4" name="标题 3"/>
          <p:cNvSpPr>
            <a:spLocks noGrp="1"/>
          </p:cNvSpPr>
          <p:nvPr>
            <p:ph type="title"/>
          </p:nvPr>
        </p:nvSpPr>
        <p:spPr/>
        <p:txBody>
          <a:bodyPr>
            <a:normAutofit/>
          </a:bodyPr>
          <a:lstStyle/>
          <a:p>
            <a:r>
              <a:rPr lang="en-US" altLang="zh-CN" dirty="0" smtClean="0"/>
              <a:t>Brief History of PKC</a:t>
            </a:r>
            <a:endParaRPr lang="zh-CN" altLang="en-US" dirty="0"/>
          </a:p>
        </p:txBody>
      </p:sp>
      <p:sp>
        <p:nvSpPr>
          <p:cNvPr id="18" name="内容占位符 17"/>
          <p:cNvSpPr>
            <a:spLocks noGrp="1"/>
          </p:cNvSpPr>
          <p:nvPr>
            <p:ph idx="1"/>
          </p:nvPr>
        </p:nvSpPr>
        <p:spPr>
          <a:xfrm>
            <a:off x="251520" y="1224136"/>
            <a:ext cx="8892480" cy="3861048"/>
          </a:xfrm>
        </p:spPr>
        <p:txBody>
          <a:bodyPr>
            <a:noAutofit/>
          </a:bodyPr>
          <a:lstStyle/>
          <a:p>
            <a:pPr>
              <a:lnSpc>
                <a:spcPct val="150000"/>
              </a:lnSpc>
            </a:pPr>
            <a:r>
              <a:rPr lang="en-US" altLang="zh-CN" sz="3000" dirty="0" smtClean="0"/>
              <a:t>1970, James Ellis, </a:t>
            </a:r>
            <a:r>
              <a:rPr lang="en-US" altLang="zh-CN" sz="2000" dirty="0" smtClean="0">
                <a:solidFill>
                  <a:schemeClr val="accent2"/>
                </a:solidFill>
              </a:rPr>
              <a:t>“The possibility of non-secret encryption” (PKC)</a:t>
            </a:r>
            <a:endParaRPr lang="en-US" altLang="zh-CN" sz="2000" dirty="0" smtClean="0">
              <a:solidFill>
                <a:srgbClr val="0000FF"/>
              </a:solidFill>
            </a:endParaRPr>
          </a:p>
          <a:p>
            <a:pPr>
              <a:lnSpc>
                <a:spcPct val="150000"/>
              </a:lnSpc>
            </a:pPr>
            <a:r>
              <a:rPr lang="en-US" altLang="zh-CN" sz="3000" dirty="0" smtClean="0"/>
              <a:t>1973, Clifford Cocks, </a:t>
            </a:r>
            <a:r>
              <a:rPr lang="en-US" altLang="zh-CN" sz="2000" dirty="0" smtClean="0">
                <a:solidFill>
                  <a:srgbClr val="C00000"/>
                </a:solidFill>
              </a:rPr>
              <a:t>“A note on non-secret encryption” (</a:t>
            </a:r>
            <a:r>
              <a:rPr lang="en-US" altLang="zh-CN" sz="2000" dirty="0" smtClean="0">
                <a:solidFill>
                  <a:schemeClr val="accent2"/>
                </a:solidFill>
              </a:rPr>
              <a:t>RSA)</a:t>
            </a:r>
            <a:endParaRPr lang="en-US" altLang="zh-CN" sz="2000" dirty="0" smtClean="0">
              <a:solidFill>
                <a:srgbClr val="0000FF"/>
              </a:solidFill>
            </a:endParaRPr>
          </a:p>
          <a:p>
            <a:pPr>
              <a:lnSpc>
                <a:spcPct val="150000"/>
              </a:lnSpc>
            </a:pPr>
            <a:r>
              <a:rPr lang="en-US" altLang="zh-CN" sz="3000" dirty="0" smtClean="0">
                <a:solidFill>
                  <a:srgbClr val="0000FF"/>
                </a:solidFill>
              </a:rPr>
              <a:t>1976, </a:t>
            </a:r>
            <a:r>
              <a:rPr lang="en-US" altLang="zh-CN" sz="3000" dirty="0" err="1" smtClean="0">
                <a:solidFill>
                  <a:srgbClr val="0000FF"/>
                </a:solidFill>
              </a:rPr>
              <a:t>Diffie</a:t>
            </a:r>
            <a:r>
              <a:rPr lang="en-US" altLang="zh-CN" sz="3000" dirty="0" smtClean="0">
                <a:solidFill>
                  <a:srgbClr val="0000FF"/>
                </a:solidFill>
              </a:rPr>
              <a:t> and Hellman, </a:t>
            </a:r>
            <a:r>
              <a:rPr lang="en-US" altLang="zh-CN" sz="3000" dirty="0" smtClean="0">
                <a:solidFill>
                  <a:srgbClr val="FF0000"/>
                </a:solidFill>
              </a:rPr>
              <a:t>the idea of PKC</a:t>
            </a:r>
          </a:p>
        </p:txBody>
      </p:sp>
      <p:sp>
        <p:nvSpPr>
          <p:cNvPr id="6" name="右大括号 5"/>
          <p:cNvSpPr/>
          <p:nvPr/>
        </p:nvSpPr>
        <p:spPr>
          <a:xfrm>
            <a:off x="8535860" y="1707648"/>
            <a:ext cx="428628" cy="857256"/>
          </a:xfrm>
          <a:prstGeom prst="rightBrace">
            <a:avLst>
              <a:gd name="adj1" fmla="val 18525"/>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5940152" y="1825660"/>
            <a:ext cx="3096344" cy="523220"/>
          </a:xfrm>
          <a:prstGeom prst="rect">
            <a:avLst/>
          </a:prstGeom>
          <a:solidFill>
            <a:srgbClr val="FFFF00">
              <a:alpha val="52000"/>
            </a:srgbClr>
          </a:solidFill>
          <a:ln w="19050">
            <a:noFill/>
          </a:ln>
        </p:spPr>
        <p:txBody>
          <a:bodyPr wrap="square" rtlCol="0">
            <a:spAutoFit/>
          </a:bodyPr>
          <a:lstStyle/>
          <a:p>
            <a:pPr algn="ctr"/>
            <a:r>
              <a:rPr lang="en-US" altLang="zh-CN" sz="2800" b="1" dirty="0" smtClean="0">
                <a:solidFill>
                  <a:srgbClr val="0000FF"/>
                </a:solidFill>
                <a:cs typeface="Times New Roman" pitchFamily="18" charset="0"/>
              </a:rPr>
              <a:t>released in 1997</a:t>
            </a:r>
            <a:endParaRPr lang="zh-CN" altLang="en-US" sz="2800" dirty="0"/>
          </a:p>
        </p:txBody>
      </p:sp>
      <p:pic>
        <p:nvPicPr>
          <p:cNvPr id="63490" name="Picture 2" descr="https://timgsa.baidu.com/timg?image&amp;quality=80&amp;size=b9999_10000&amp;sec=1526868710&amp;di=79ccd151c31851291ec07a77d9430217&amp;imgtype=jpg&amp;er=1&amp;src=http%3A%2F%2Fmeeting.xidian.edu.cn%2Fuploads%2Fimages%2F201603%2F1458525288.jpg"/>
          <p:cNvPicPr>
            <a:picLocks noChangeAspect="1" noChangeArrowheads="1"/>
          </p:cNvPicPr>
          <p:nvPr/>
        </p:nvPicPr>
        <p:blipFill>
          <a:blip r:embed="rId2" cstate="print"/>
          <a:srcRect/>
          <a:stretch>
            <a:fillRect/>
          </a:stretch>
        </p:blipFill>
        <p:spPr bwMode="auto">
          <a:xfrm>
            <a:off x="2195736" y="3573016"/>
            <a:ext cx="4464496" cy="2544764"/>
          </a:xfrm>
          <a:prstGeom prst="rect">
            <a:avLst/>
          </a:prstGeom>
          <a:noFill/>
        </p:spPr>
      </p:pic>
      <p:sp>
        <p:nvSpPr>
          <p:cNvPr id="2" name="TextBox 1"/>
          <p:cNvSpPr txBox="1"/>
          <p:nvPr/>
        </p:nvSpPr>
        <p:spPr>
          <a:xfrm>
            <a:off x="2339752" y="6093296"/>
            <a:ext cx="2016224" cy="646331"/>
          </a:xfrm>
          <a:prstGeom prst="rect">
            <a:avLst/>
          </a:prstGeom>
          <a:noFill/>
        </p:spPr>
        <p:txBody>
          <a:bodyPr wrap="square" rtlCol="0">
            <a:spAutoFit/>
          </a:bodyPr>
          <a:lstStyle/>
          <a:p>
            <a:r>
              <a:rPr lang="en-US" altLang="zh-CN" sz="1800" dirty="0" smtClean="0"/>
              <a:t>Bailey Whitfield </a:t>
            </a:r>
            <a:r>
              <a:rPr lang="en-US" altLang="zh-CN" sz="1800" dirty="0" err="1" smtClean="0"/>
              <a:t>Diffie</a:t>
            </a:r>
            <a:endParaRPr lang="zh-CN" altLang="en-US" sz="1800" dirty="0"/>
          </a:p>
        </p:txBody>
      </p:sp>
      <p:sp>
        <p:nvSpPr>
          <p:cNvPr id="5" name="TextBox 4"/>
          <p:cNvSpPr txBox="1"/>
          <p:nvPr/>
        </p:nvSpPr>
        <p:spPr>
          <a:xfrm>
            <a:off x="4914940" y="6095037"/>
            <a:ext cx="1745292" cy="646331"/>
          </a:xfrm>
          <a:prstGeom prst="rect">
            <a:avLst/>
          </a:prstGeom>
          <a:noFill/>
        </p:spPr>
        <p:txBody>
          <a:bodyPr wrap="square" rtlCol="0">
            <a:spAutoFit/>
          </a:bodyPr>
          <a:lstStyle/>
          <a:p>
            <a:r>
              <a:rPr lang="en-US" altLang="zh-CN" sz="1800" dirty="0" smtClean="0"/>
              <a:t>Martin Edward Hellman</a:t>
            </a:r>
            <a:endParaRPr lang="zh-CN" altLang="en-US" sz="1800" dirty="0"/>
          </a:p>
        </p:txBody>
      </p:sp>
    </p:spTree>
    <p:extLst>
      <p:ext uri="{BB962C8B-B14F-4D97-AF65-F5344CB8AC3E}">
        <p14:creationId xmlns:p14="http://schemas.microsoft.com/office/powerpoint/2010/main" val="422583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9" presetClass="emph" presetSubtype="0" nodeType="afterEffect">
                                  <p:stCondLst>
                                    <p:cond delay="0"/>
                                  </p:stCondLst>
                                  <p:childTnLst>
                                    <p:set>
                                      <p:cBhvr rctx="PPT">
                                        <p:cTn id="23" dur="indefinite"/>
                                        <p:tgtEl>
                                          <p:spTgt spid="18">
                                            <p:txEl>
                                              <p:pRg st="0" end="0"/>
                                            </p:txEl>
                                          </p:spTgt>
                                        </p:tgtEl>
                                        <p:attrNameLst>
                                          <p:attrName>style.opacity</p:attrName>
                                        </p:attrNameLst>
                                      </p:cBhvr>
                                      <p:to>
                                        <p:strVal val="0.5"/>
                                      </p:to>
                                    </p:set>
                                    <p:animEffect filter="image" prLst="opacity: 0.5">
                                      <p:cBhvr rctx="IE">
                                        <p:cTn id="24" dur="indefinite"/>
                                        <p:tgtEl>
                                          <p:spTgt spid="18">
                                            <p:txEl>
                                              <p:pRg st="0" end="0"/>
                                            </p:txEl>
                                          </p:spTgt>
                                        </p:tgtEl>
                                      </p:cBhvr>
                                    </p:animEffect>
                                  </p:childTnLst>
                                </p:cTn>
                              </p:par>
                              <p:par>
                                <p:cTn id="25" presetID="9" presetClass="emph" presetSubtype="0" nodeType="withEffect">
                                  <p:stCondLst>
                                    <p:cond delay="0"/>
                                  </p:stCondLst>
                                  <p:childTnLst>
                                    <p:set>
                                      <p:cBhvr rctx="PPT">
                                        <p:cTn id="26" dur="indefinite"/>
                                        <p:tgtEl>
                                          <p:spTgt spid="18">
                                            <p:txEl>
                                              <p:pRg st="1" end="1"/>
                                            </p:txEl>
                                          </p:spTgt>
                                        </p:tgtEl>
                                        <p:attrNameLst>
                                          <p:attrName>style.opacity</p:attrName>
                                        </p:attrNameLst>
                                      </p:cBhvr>
                                      <p:to>
                                        <p:strVal val="0.5"/>
                                      </p:to>
                                    </p:set>
                                    <p:animEffect filter="image" prLst="opacity: 0.5">
                                      <p:cBhvr rctx="IE">
                                        <p:cTn id="27" dur="indefinite"/>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4821C51-F9D0-4558-AE37-0A5F9436DCFB}" type="slidenum">
              <a:rPr lang="zh-CN" altLang="en-US" smtClean="0"/>
              <a:pPr/>
              <a:t>8</a:t>
            </a:fld>
            <a:endParaRPr lang="zh-CN" altLang="en-US" dirty="0"/>
          </a:p>
        </p:txBody>
      </p:sp>
      <p:sp>
        <p:nvSpPr>
          <p:cNvPr id="4" name="标题 3"/>
          <p:cNvSpPr>
            <a:spLocks noGrp="1"/>
          </p:cNvSpPr>
          <p:nvPr>
            <p:ph type="title"/>
          </p:nvPr>
        </p:nvSpPr>
        <p:spPr/>
        <p:txBody>
          <a:bodyPr>
            <a:normAutofit/>
          </a:bodyPr>
          <a:lstStyle/>
          <a:p>
            <a:r>
              <a:rPr lang="en-US" altLang="zh-CN" dirty="0" smtClean="0"/>
              <a:t>Brief History of PKC</a:t>
            </a:r>
            <a:endParaRPr lang="zh-CN" altLang="en-US" dirty="0"/>
          </a:p>
        </p:txBody>
      </p:sp>
      <p:sp>
        <p:nvSpPr>
          <p:cNvPr id="18" name="内容占位符 17"/>
          <p:cNvSpPr>
            <a:spLocks noGrp="1"/>
          </p:cNvSpPr>
          <p:nvPr>
            <p:ph idx="1"/>
          </p:nvPr>
        </p:nvSpPr>
        <p:spPr>
          <a:xfrm>
            <a:off x="251520" y="1224136"/>
            <a:ext cx="8892480" cy="3861048"/>
          </a:xfrm>
        </p:spPr>
        <p:txBody>
          <a:bodyPr>
            <a:noAutofit/>
          </a:bodyPr>
          <a:lstStyle/>
          <a:p>
            <a:pPr>
              <a:lnSpc>
                <a:spcPct val="150000"/>
              </a:lnSpc>
            </a:pPr>
            <a:r>
              <a:rPr lang="en-US" altLang="zh-CN" sz="3000" dirty="0" smtClean="0"/>
              <a:t>1970, James Ellis, </a:t>
            </a:r>
            <a:r>
              <a:rPr lang="en-US" altLang="zh-CN" sz="2000" dirty="0" smtClean="0">
                <a:solidFill>
                  <a:schemeClr val="accent2"/>
                </a:solidFill>
              </a:rPr>
              <a:t>“The possibility of non-secret encryption” (PKC)</a:t>
            </a:r>
            <a:endParaRPr lang="en-US" altLang="zh-CN" sz="2000" dirty="0" smtClean="0">
              <a:solidFill>
                <a:srgbClr val="0000FF"/>
              </a:solidFill>
            </a:endParaRPr>
          </a:p>
          <a:p>
            <a:pPr>
              <a:lnSpc>
                <a:spcPct val="150000"/>
              </a:lnSpc>
            </a:pPr>
            <a:r>
              <a:rPr lang="en-US" altLang="zh-CN" sz="3000" dirty="0" smtClean="0"/>
              <a:t>1973, Clifford Cocks, </a:t>
            </a:r>
            <a:r>
              <a:rPr lang="en-US" altLang="zh-CN" sz="2000" dirty="0" smtClean="0">
                <a:solidFill>
                  <a:srgbClr val="C00000"/>
                </a:solidFill>
              </a:rPr>
              <a:t>“A note on non-secret encryption” (</a:t>
            </a:r>
            <a:r>
              <a:rPr lang="en-US" altLang="zh-CN" sz="2000" dirty="0" smtClean="0">
                <a:solidFill>
                  <a:schemeClr val="accent2"/>
                </a:solidFill>
              </a:rPr>
              <a:t>RSA)</a:t>
            </a:r>
            <a:endParaRPr lang="en-US" altLang="zh-CN" sz="2000" dirty="0" smtClean="0">
              <a:solidFill>
                <a:srgbClr val="0000FF"/>
              </a:solidFill>
            </a:endParaRPr>
          </a:p>
          <a:p>
            <a:pPr>
              <a:lnSpc>
                <a:spcPct val="150000"/>
              </a:lnSpc>
            </a:pPr>
            <a:r>
              <a:rPr lang="en-US" altLang="zh-CN" sz="3000" dirty="0" smtClean="0">
                <a:solidFill>
                  <a:srgbClr val="0000FF"/>
                </a:solidFill>
              </a:rPr>
              <a:t>1976, </a:t>
            </a:r>
            <a:r>
              <a:rPr lang="en-US" altLang="zh-CN" sz="3000" dirty="0" err="1" smtClean="0">
                <a:solidFill>
                  <a:srgbClr val="0000FF"/>
                </a:solidFill>
              </a:rPr>
              <a:t>Diffie</a:t>
            </a:r>
            <a:r>
              <a:rPr lang="en-US" altLang="zh-CN" sz="3000" dirty="0" smtClean="0">
                <a:solidFill>
                  <a:srgbClr val="0000FF"/>
                </a:solidFill>
              </a:rPr>
              <a:t> and Hellman, </a:t>
            </a:r>
            <a:r>
              <a:rPr lang="en-US" altLang="zh-CN" sz="3000" dirty="0" smtClean="0">
                <a:solidFill>
                  <a:srgbClr val="FF0000"/>
                </a:solidFill>
              </a:rPr>
              <a:t>the idea of PKC</a:t>
            </a:r>
          </a:p>
        </p:txBody>
      </p:sp>
      <p:sp>
        <p:nvSpPr>
          <p:cNvPr id="6" name="右大括号 5"/>
          <p:cNvSpPr/>
          <p:nvPr/>
        </p:nvSpPr>
        <p:spPr>
          <a:xfrm>
            <a:off x="8535860" y="1707648"/>
            <a:ext cx="428628" cy="857256"/>
          </a:xfrm>
          <a:prstGeom prst="rightBrace">
            <a:avLst>
              <a:gd name="adj1" fmla="val 18525"/>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5940152" y="1825660"/>
            <a:ext cx="3096344" cy="523220"/>
          </a:xfrm>
          <a:prstGeom prst="rect">
            <a:avLst/>
          </a:prstGeom>
          <a:solidFill>
            <a:srgbClr val="FFFF00">
              <a:alpha val="52000"/>
            </a:srgbClr>
          </a:solidFill>
          <a:ln w="19050">
            <a:noFill/>
          </a:ln>
        </p:spPr>
        <p:txBody>
          <a:bodyPr wrap="square" rtlCol="0">
            <a:spAutoFit/>
          </a:bodyPr>
          <a:lstStyle/>
          <a:p>
            <a:pPr algn="ctr"/>
            <a:r>
              <a:rPr lang="en-US" altLang="zh-CN" sz="2800" b="1" dirty="0" smtClean="0">
                <a:solidFill>
                  <a:srgbClr val="0000FF"/>
                </a:solidFill>
                <a:cs typeface="Times New Roman" pitchFamily="18" charset="0"/>
              </a:rPr>
              <a:t>released in 1997</a:t>
            </a:r>
            <a:endParaRPr lang="zh-CN" altLang="en-US" sz="2800" dirty="0"/>
          </a:p>
        </p:txBody>
      </p:sp>
      <p:sp>
        <p:nvSpPr>
          <p:cNvPr id="10" name="内容占位符 17"/>
          <p:cNvSpPr txBox="1">
            <a:spLocks/>
          </p:cNvSpPr>
          <p:nvPr/>
        </p:nvSpPr>
        <p:spPr bwMode="auto">
          <a:xfrm>
            <a:off x="251520" y="3429000"/>
            <a:ext cx="9001000"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altLang="zh-CN" sz="3000" dirty="0" smtClean="0">
                <a:solidFill>
                  <a:srgbClr val="0000FF"/>
                </a:solidFill>
              </a:rPr>
              <a:t>1977, </a:t>
            </a:r>
            <a:r>
              <a:rPr lang="en-US" altLang="zh-CN" sz="3000" dirty="0" err="1" smtClean="0">
                <a:solidFill>
                  <a:srgbClr val="0000FF"/>
                </a:solidFill>
              </a:rPr>
              <a:t>Rivest</a:t>
            </a:r>
            <a:r>
              <a:rPr lang="en-US" altLang="zh-CN" sz="3000" dirty="0" smtClean="0">
                <a:solidFill>
                  <a:srgbClr val="0000FF"/>
                </a:solidFill>
              </a:rPr>
              <a:t>, Shamir and </a:t>
            </a:r>
            <a:r>
              <a:rPr lang="en-US" altLang="zh-CN" sz="3000" dirty="0" err="1" smtClean="0">
                <a:solidFill>
                  <a:srgbClr val="0000FF"/>
                </a:solidFill>
              </a:rPr>
              <a:t>Adleman</a:t>
            </a:r>
            <a:r>
              <a:rPr lang="en-US" altLang="zh-CN" sz="3000" dirty="0" smtClean="0">
                <a:solidFill>
                  <a:srgbClr val="0000FF"/>
                </a:solidFill>
              </a:rPr>
              <a:t>, </a:t>
            </a:r>
            <a:r>
              <a:rPr lang="en-US" altLang="zh-CN" sz="3000" dirty="0" smtClean="0">
                <a:solidFill>
                  <a:srgbClr val="FF0000"/>
                </a:solidFill>
              </a:rPr>
              <a:t>RSA</a:t>
            </a:r>
            <a:endParaRPr lang="en-US" altLang="zh-CN" sz="3000" dirty="0" smtClean="0"/>
          </a:p>
          <a:p>
            <a:pPr>
              <a:lnSpc>
                <a:spcPct val="150000"/>
              </a:lnSpc>
            </a:pPr>
            <a:r>
              <a:rPr lang="en-US" altLang="zh-CN" sz="3000" dirty="0" smtClean="0">
                <a:solidFill>
                  <a:srgbClr val="0000FF"/>
                </a:solidFill>
              </a:rPr>
              <a:t>1985, </a:t>
            </a:r>
            <a:r>
              <a:rPr lang="en-US" altLang="zh-CN" sz="3000" dirty="0" err="1" smtClean="0">
                <a:solidFill>
                  <a:srgbClr val="0000FF"/>
                </a:solidFill>
              </a:rPr>
              <a:t>ElGamal</a:t>
            </a:r>
            <a:r>
              <a:rPr lang="en-US" altLang="zh-CN" sz="3000" dirty="0" smtClean="0">
                <a:solidFill>
                  <a:srgbClr val="0000FF"/>
                </a:solidFill>
              </a:rPr>
              <a:t>, </a:t>
            </a:r>
            <a:r>
              <a:rPr lang="en-US" altLang="zh-CN" sz="3000" dirty="0" smtClean="0">
                <a:solidFill>
                  <a:srgbClr val="FF0000"/>
                </a:solidFill>
              </a:rPr>
              <a:t>the </a:t>
            </a:r>
            <a:r>
              <a:rPr lang="en-US" altLang="zh-CN" sz="3000" dirty="0" err="1" smtClean="0">
                <a:solidFill>
                  <a:srgbClr val="FF0000"/>
                </a:solidFill>
              </a:rPr>
              <a:t>ElGamal</a:t>
            </a:r>
            <a:r>
              <a:rPr lang="en-US" altLang="zh-CN" sz="3000" dirty="0" smtClean="0">
                <a:solidFill>
                  <a:srgbClr val="FF0000"/>
                </a:solidFill>
              </a:rPr>
              <a:t> Cryptosystem</a:t>
            </a:r>
          </a:p>
        </p:txBody>
      </p:sp>
      <p:sp>
        <p:nvSpPr>
          <p:cNvPr id="11" name="圆角矩形 10"/>
          <p:cNvSpPr/>
          <p:nvPr/>
        </p:nvSpPr>
        <p:spPr bwMode="auto">
          <a:xfrm>
            <a:off x="395536" y="3501008"/>
            <a:ext cx="7344816" cy="648072"/>
          </a:xfrm>
          <a:prstGeom prst="round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rgbClr val="000000"/>
              </a:solidFill>
              <a:effectLst/>
              <a:latin typeface="Times New Roman" pitchFamily="18" charset="0"/>
              <a:ea typeface="宋体" pitchFamily="2" charset="-122"/>
            </a:endParaRPr>
          </a:p>
        </p:txBody>
      </p:sp>
      <p:sp>
        <p:nvSpPr>
          <p:cNvPr id="9" name="内容占位符 17"/>
          <p:cNvSpPr txBox="1">
            <a:spLocks/>
          </p:cNvSpPr>
          <p:nvPr/>
        </p:nvSpPr>
        <p:spPr bwMode="auto">
          <a:xfrm>
            <a:off x="251520" y="4869160"/>
            <a:ext cx="8424936"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65125" indent="-255588" algn="l" rtl="0" eaLnBrk="0" fontAlgn="base" hangingPunct="0">
              <a:lnSpc>
                <a:spcPct val="130000"/>
              </a:lnSpc>
              <a:spcBef>
                <a:spcPts val="400"/>
              </a:spcBef>
              <a:spcAft>
                <a:spcPct val="0"/>
              </a:spcAft>
              <a:buClr>
                <a:schemeClr val="accent1"/>
              </a:buClr>
              <a:buSzPct val="100000"/>
              <a:buFont typeface="Wingdings 3" pitchFamily="18" charset="2"/>
              <a:buChar char=""/>
              <a:defRPr sz="3200" b="1" kern="1200">
                <a:solidFill>
                  <a:schemeClr val="tx1"/>
                </a:solidFill>
                <a:latin typeface="Times New Roman" pitchFamily="18" charset="0"/>
                <a:ea typeface="+mn-ea"/>
                <a:cs typeface="Times New Roman" pitchFamily="18" charset="0"/>
              </a:defRPr>
            </a:lvl1pPr>
            <a:lvl2pPr marL="620713" indent="-228600" algn="l" rtl="0" eaLnBrk="0" fontAlgn="base" hangingPunct="0">
              <a:lnSpc>
                <a:spcPct val="130000"/>
              </a:lnSpc>
              <a:spcBef>
                <a:spcPts val="325"/>
              </a:spcBef>
              <a:spcAft>
                <a:spcPct val="0"/>
              </a:spcAft>
              <a:buClr>
                <a:srgbClr val="5680F8"/>
              </a:buClr>
              <a:buSzPct val="80000"/>
              <a:buFont typeface="Wingdings" pitchFamily="2" charset="2"/>
              <a:buChar char="l"/>
              <a:defRPr sz="2800" b="1" kern="1200">
                <a:solidFill>
                  <a:schemeClr val="tx1"/>
                </a:solidFill>
                <a:latin typeface="Times New Roman" pitchFamily="18" charset="0"/>
                <a:ea typeface="+mn-ea"/>
                <a:cs typeface="Times New Roman" pitchFamily="18" charset="0"/>
              </a:defRPr>
            </a:lvl2pPr>
            <a:lvl3pPr marL="858838" indent="-228600" algn="l" rtl="0" eaLnBrk="0" fontAlgn="base" hangingPunct="0">
              <a:lnSpc>
                <a:spcPct val="130000"/>
              </a:lnSpc>
              <a:spcBef>
                <a:spcPts val="350"/>
              </a:spcBef>
              <a:spcAft>
                <a:spcPct val="0"/>
              </a:spcAft>
              <a:buClr>
                <a:srgbClr val="00FFFF"/>
              </a:buClr>
              <a:buSzPct val="100000"/>
              <a:buFont typeface="Wingdings" pitchFamily="2" charset="2"/>
              <a:buChar char="Ø"/>
              <a:defRPr sz="2400" b="1" kern="1200">
                <a:solidFill>
                  <a:schemeClr val="tx1"/>
                </a:solidFill>
                <a:latin typeface="Times New Roman" pitchFamily="18" charset="0"/>
                <a:ea typeface="+mn-ea"/>
                <a:cs typeface="Times New Roman" pitchFamily="18" charset="0"/>
              </a:defRPr>
            </a:lvl3pPr>
            <a:lvl4pPr marL="11430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4pPr>
            <a:lvl5pPr marL="1371600" indent="-228600" algn="l" rtl="0" eaLnBrk="0" fontAlgn="base" hangingPunct="0">
              <a:lnSpc>
                <a:spcPct val="130000"/>
              </a:lnSpc>
              <a:spcBef>
                <a:spcPts val="350"/>
              </a:spcBef>
              <a:spcAft>
                <a:spcPct val="0"/>
              </a:spcAft>
              <a:buClr>
                <a:schemeClr val="accent2"/>
              </a:buClr>
              <a:buFont typeface="Wingdings 2" pitchFamily="18" charset="2"/>
              <a:buChar char=""/>
              <a:defRPr sz="2000" b="1" kern="1200">
                <a:solidFill>
                  <a:schemeClr val="tx1"/>
                </a:solidFill>
                <a:latin typeface="Times New Roman" pitchFamily="18" charset="0"/>
                <a:ea typeface="+mn-ea"/>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00000"/>
              </a:lnSpc>
            </a:pPr>
            <a:r>
              <a:rPr lang="en-US" altLang="zh-CN" sz="3000" dirty="0" smtClean="0">
                <a:solidFill>
                  <a:srgbClr val="FF00FF"/>
                </a:solidFill>
              </a:rPr>
              <a:t>Lattice-based Cryptography</a:t>
            </a:r>
          </a:p>
          <a:p>
            <a:pPr>
              <a:lnSpc>
                <a:spcPct val="100000"/>
              </a:lnSpc>
            </a:pPr>
            <a:r>
              <a:rPr lang="en-US" altLang="zh-CN" sz="3000" dirty="0" smtClean="0">
                <a:solidFill>
                  <a:srgbClr val="FF00FF"/>
                </a:solidFill>
              </a:rPr>
              <a:t>Coded-based Cryptography</a:t>
            </a:r>
          </a:p>
          <a:p>
            <a:pPr>
              <a:lnSpc>
                <a:spcPct val="100000"/>
              </a:lnSpc>
            </a:pPr>
            <a:r>
              <a:rPr lang="en-US" altLang="zh-CN" sz="3000" dirty="0" smtClean="0">
                <a:solidFill>
                  <a:srgbClr val="FF00FF"/>
                </a:solidFill>
              </a:rPr>
              <a:t>Identity-based Cryptography</a:t>
            </a:r>
          </a:p>
          <a:p>
            <a:pPr>
              <a:lnSpc>
                <a:spcPct val="100000"/>
              </a:lnSpc>
            </a:pPr>
            <a:r>
              <a:rPr lang="en-US" altLang="zh-CN" sz="3000" dirty="0" smtClean="0">
                <a:solidFill>
                  <a:srgbClr val="FF00FF"/>
                </a:solidFill>
              </a:rPr>
              <a:t>……</a:t>
            </a:r>
          </a:p>
        </p:txBody>
      </p:sp>
      <p:sp>
        <p:nvSpPr>
          <p:cNvPr id="12" name="TextBox 11"/>
          <p:cNvSpPr txBox="1"/>
          <p:nvPr/>
        </p:nvSpPr>
        <p:spPr>
          <a:xfrm>
            <a:off x="5940152" y="5498068"/>
            <a:ext cx="2088232" cy="523220"/>
          </a:xfrm>
          <a:prstGeom prst="rect">
            <a:avLst/>
          </a:prstGeom>
          <a:solidFill>
            <a:srgbClr val="FFFF00">
              <a:alpha val="52000"/>
            </a:srgbClr>
          </a:solidFill>
          <a:ln w="19050">
            <a:noFill/>
          </a:ln>
        </p:spPr>
        <p:txBody>
          <a:bodyPr wrap="square" rtlCol="0">
            <a:spAutoFit/>
          </a:bodyPr>
          <a:lstStyle/>
          <a:p>
            <a:pPr algn="ctr"/>
            <a:r>
              <a:rPr lang="en-US" altLang="zh-CN" sz="2800" b="1" dirty="0" smtClean="0">
                <a:solidFill>
                  <a:srgbClr val="0000FF"/>
                </a:solidFill>
                <a:cs typeface="Times New Roman" pitchFamily="18" charset="0"/>
              </a:rPr>
              <a:t>Ch 9 &amp; 13</a:t>
            </a:r>
            <a:endParaRPr lang="zh-CN" altLang="en-US" sz="2800" dirty="0"/>
          </a:p>
        </p:txBody>
      </p:sp>
      <p:sp>
        <p:nvSpPr>
          <p:cNvPr id="13" name="右大括号 12"/>
          <p:cNvSpPr/>
          <p:nvPr/>
        </p:nvSpPr>
        <p:spPr>
          <a:xfrm>
            <a:off x="5439516" y="5157192"/>
            <a:ext cx="428628" cy="1224136"/>
          </a:xfrm>
          <a:prstGeom prst="rightBrace">
            <a:avLst>
              <a:gd name="adj1" fmla="val 18525"/>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1613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rctx="PPT">
                                        <p:cTn id="6" dur="indefinite"/>
                                        <p:tgtEl>
                                          <p:spTgt spid="18">
                                            <p:txEl>
                                              <p:pRg st="0" end="0"/>
                                            </p:txEl>
                                          </p:spTgt>
                                        </p:tgtEl>
                                        <p:attrNameLst>
                                          <p:attrName>style.opacity</p:attrName>
                                        </p:attrNameLst>
                                      </p:cBhvr>
                                      <p:to>
                                        <p:strVal val="0.5"/>
                                      </p:to>
                                    </p:set>
                                    <p:animEffect filter="image" prLst="opacity: 0.5">
                                      <p:cBhvr rctx="IE">
                                        <p:cTn id="7" dur="indefinite"/>
                                        <p:tgtEl>
                                          <p:spTgt spid="18">
                                            <p:txEl>
                                              <p:pRg st="0" end="0"/>
                                            </p:txEl>
                                          </p:spTgt>
                                        </p:tgtEl>
                                      </p:cBhvr>
                                    </p:animEffect>
                                  </p:childTnLst>
                                </p:cTn>
                              </p:par>
                              <p:par>
                                <p:cTn id="8" presetID="9" presetClass="emph" presetSubtype="0" nodeType="withEffect">
                                  <p:stCondLst>
                                    <p:cond delay="0"/>
                                  </p:stCondLst>
                                  <p:childTnLst>
                                    <p:set>
                                      <p:cBhvr rctx="PPT">
                                        <p:cTn id="9" dur="indefinite"/>
                                        <p:tgtEl>
                                          <p:spTgt spid="18">
                                            <p:txEl>
                                              <p:pRg st="1" end="1"/>
                                            </p:txEl>
                                          </p:spTgt>
                                        </p:tgtEl>
                                        <p:attrNameLst>
                                          <p:attrName>style.opacity</p:attrName>
                                        </p:attrNameLst>
                                      </p:cBhvr>
                                      <p:to>
                                        <p:strVal val="0.5"/>
                                      </p:to>
                                    </p:set>
                                    <p:animEffect filter="image" prLst="opacity: 0.5">
                                      <p:cBhvr rctx="IE">
                                        <p:cTn id="10" dur="indefinite"/>
                                        <p:tgtEl>
                                          <p:spTgt spid="18">
                                            <p:txEl>
                                              <p:pRg st="1" end="1"/>
                                            </p:txEl>
                                          </p:spTgt>
                                        </p:tgtEl>
                                      </p:cBhvr>
                                    </p:animEffec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027988" y="6376243"/>
            <a:ext cx="985837" cy="365125"/>
          </a:xfrm>
        </p:spPr>
        <p:txBody>
          <a:bodyPr/>
          <a:lstStyle/>
          <a:p>
            <a:fld id="{A4821C51-F9D0-4558-AE37-0A5F9436DCFB}" type="slidenum">
              <a:rPr lang="zh-CN" altLang="en-US" smtClean="0"/>
              <a:pPr/>
              <a:t>9</a:t>
            </a:fld>
            <a:endParaRPr lang="zh-CN" altLang="en-US" dirty="0"/>
          </a:p>
        </p:txBody>
      </p:sp>
      <p:sp>
        <p:nvSpPr>
          <p:cNvPr id="4" name="标题 3"/>
          <p:cNvSpPr>
            <a:spLocks noGrp="1"/>
          </p:cNvSpPr>
          <p:nvPr>
            <p:ph type="title"/>
          </p:nvPr>
        </p:nvSpPr>
        <p:spPr/>
        <p:txBody>
          <a:bodyPr>
            <a:normAutofit/>
          </a:bodyPr>
          <a:lstStyle/>
          <a:p>
            <a:r>
              <a:rPr lang="en-US" altLang="zh-CN" dirty="0" smtClean="0"/>
              <a:t>Basics of PKC?</a:t>
            </a:r>
            <a:endParaRPr lang="zh-CN" altLang="en-US" dirty="0"/>
          </a:p>
        </p:txBody>
      </p:sp>
      <p:sp>
        <p:nvSpPr>
          <p:cNvPr id="5" name="灯片编号占位符 2"/>
          <p:cNvSpPr txBox="1">
            <a:spLocks/>
          </p:cNvSpPr>
          <p:nvPr/>
        </p:nvSpPr>
        <p:spPr>
          <a:xfrm>
            <a:off x="8028384" y="6375449"/>
            <a:ext cx="984648" cy="365125"/>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A4821C51-F9D0-4558-AE37-0A5F9436DCFB}" type="slidenum">
              <a:rPr kumimoji="0" lang="zh-CN" altLang="en-US" sz="1800" b="1" i="0" u="none" strike="noStrike" kern="1200" cap="none" spc="0" normalizeH="0" baseline="0" noProof="0" smtClean="0">
                <a:ln>
                  <a:noFill/>
                </a:ln>
                <a:solidFill>
                  <a:srgbClr val="3333CC"/>
                </a:solidFill>
                <a:effectLst/>
                <a:uLnTx/>
                <a:uFillTx/>
                <a:latin typeface="Times New Roman" pitchFamily="18" charset="0"/>
                <a:ea typeface="+mn-ea"/>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1" i="0" u="none" strike="noStrike" kern="1200" cap="none" spc="0" normalizeH="0" baseline="0" noProof="0" dirty="0">
              <a:ln>
                <a:noFill/>
              </a:ln>
              <a:solidFill>
                <a:srgbClr val="3333CC"/>
              </a:solidFill>
              <a:effectLst/>
              <a:uLnTx/>
              <a:uFillTx/>
              <a:latin typeface="Times New Roman" pitchFamily="18" charset="0"/>
              <a:ea typeface="+mn-ea"/>
              <a:cs typeface="Times New Roman" pitchFamily="18" charset="0"/>
            </a:endParaRPr>
          </a:p>
        </p:txBody>
      </p:sp>
      <p:pic>
        <p:nvPicPr>
          <p:cNvPr id="17" name="Picture 5"/>
          <p:cNvPicPr>
            <a:picLocks noChangeAspect="1" noChangeArrowheads="1"/>
          </p:cNvPicPr>
          <p:nvPr/>
        </p:nvPicPr>
        <p:blipFill>
          <a:blip r:embed="rId3" cstate="print"/>
          <a:srcRect/>
          <a:stretch>
            <a:fillRect/>
          </a:stretch>
        </p:blipFill>
        <p:spPr bwMode="auto">
          <a:xfrm>
            <a:off x="8172400" y="4797152"/>
            <a:ext cx="718457" cy="720080"/>
          </a:xfrm>
          <a:prstGeom prst="rect">
            <a:avLst/>
          </a:prstGeom>
          <a:noFill/>
          <a:ln w="12700">
            <a:noFill/>
            <a:miter lim="800000"/>
            <a:headEnd/>
            <a:tailEnd/>
          </a:ln>
        </p:spPr>
      </p:pic>
      <p:pic>
        <p:nvPicPr>
          <p:cNvPr id="18" name="Picture 4"/>
          <p:cNvPicPr>
            <a:picLocks noChangeAspect="1" noChangeArrowheads="1"/>
          </p:cNvPicPr>
          <p:nvPr/>
        </p:nvPicPr>
        <p:blipFill>
          <a:blip r:embed="rId4" cstate="print"/>
          <a:srcRect/>
          <a:stretch>
            <a:fillRect/>
          </a:stretch>
        </p:blipFill>
        <p:spPr bwMode="auto">
          <a:xfrm>
            <a:off x="258314" y="4731994"/>
            <a:ext cx="641278" cy="785238"/>
          </a:xfrm>
          <a:prstGeom prst="rect">
            <a:avLst/>
          </a:prstGeom>
          <a:noFill/>
          <a:ln w="12700">
            <a:noFill/>
            <a:miter lim="800000"/>
            <a:headEnd/>
            <a:tailEnd/>
          </a:ln>
        </p:spPr>
      </p:pic>
      <p:pic>
        <p:nvPicPr>
          <p:cNvPr id="25" name="Picture 5" descr="D:\Teaching in JNU\2014春 - 密码学 - 国际学院\Lecture 1\symmetric.gif"/>
          <p:cNvPicPr>
            <a:picLocks noChangeAspect="1" noChangeArrowheads="1"/>
          </p:cNvPicPr>
          <p:nvPr/>
        </p:nvPicPr>
        <p:blipFill>
          <a:blip r:embed="rId5" cstate="print"/>
          <a:srcRect r="71851"/>
          <a:stretch>
            <a:fillRect/>
          </a:stretch>
        </p:blipFill>
        <p:spPr bwMode="auto">
          <a:xfrm>
            <a:off x="899592" y="4432552"/>
            <a:ext cx="1008112" cy="1495425"/>
          </a:xfrm>
          <a:prstGeom prst="rect">
            <a:avLst/>
          </a:prstGeom>
          <a:noFill/>
          <a:ln w="9525">
            <a:noFill/>
            <a:miter lim="800000"/>
            <a:headEnd/>
            <a:tailEnd/>
          </a:ln>
        </p:spPr>
      </p:pic>
      <p:pic>
        <p:nvPicPr>
          <p:cNvPr id="27" name="Picture 5" descr="D:\Teaching in JNU\2014春 - 密码学 - 国际学院\Lecture 1\symmetric.gif"/>
          <p:cNvPicPr>
            <a:picLocks noChangeAspect="1" noChangeArrowheads="1"/>
          </p:cNvPicPr>
          <p:nvPr/>
        </p:nvPicPr>
        <p:blipFill>
          <a:blip r:embed="rId5" cstate="print"/>
          <a:srcRect r="71851"/>
          <a:stretch>
            <a:fillRect/>
          </a:stretch>
        </p:blipFill>
        <p:spPr bwMode="auto">
          <a:xfrm>
            <a:off x="7164288" y="4521303"/>
            <a:ext cx="1008112" cy="1495425"/>
          </a:xfrm>
          <a:prstGeom prst="rect">
            <a:avLst/>
          </a:prstGeom>
          <a:noFill/>
          <a:ln w="9525">
            <a:noFill/>
            <a:miter lim="800000"/>
            <a:headEnd/>
            <a:tailEnd/>
          </a:ln>
        </p:spPr>
      </p:pic>
      <p:cxnSp>
        <p:nvCxnSpPr>
          <p:cNvPr id="28" name="直接连接符 27"/>
          <p:cNvCxnSpPr>
            <a:stCxn id="25" idx="3"/>
            <a:endCxn id="44" idx="1"/>
          </p:cNvCxnSpPr>
          <p:nvPr/>
        </p:nvCxnSpPr>
        <p:spPr>
          <a:xfrm flipV="1">
            <a:off x="1907704" y="4680769"/>
            <a:ext cx="2016224" cy="499496"/>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4" idx="3"/>
            <a:endCxn id="27" idx="1"/>
          </p:cNvCxnSpPr>
          <p:nvPr/>
        </p:nvCxnSpPr>
        <p:spPr>
          <a:xfrm>
            <a:off x="4913040" y="4680769"/>
            <a:ext cx="2251248" cy="588247"/>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0" name="Picture 3" descr="C:\Users\秀姐\Desktop\key3.jpg"/>
          <p:cNvPicPr>
            <a:picLocks noChangeAspect="1" noChangeArrowheads="1"/>
          </p:cNvPicPr>
          <p:nvPr/>
        </p:nvPicPr>
        <p:blipFill>
          <a:blip r:embed="rId6" cstate="print"/>
          <a:srcRect l="36000" t="12000" r="36000" b="12000"/>
          <a:stretch>
            <a:fillRect/>
          </a:stretch>
        </p:blipFill>
        <p:spPr bwMode="auto">
          <a:xfrm rot="6494057">
            <a:off x="5761884" y="4546880"/>
            <a:ext cx="619603" cy="1681780"/>
          </a:xfrm>
          <a:prstGeom prst="rect">
            <a:avLst/>
          </a:prstGeom>
          <a:noFill/>
        </p:spPr>
      </p:pic>
      <p:pic>
        <p:nvPicPr>
          <p:cNvPr id="40" name="Picture 4" descr="C:\Users\秀姐\Desktop\key4.jpg"/>
          <p:cNvPicPr>
            <a:picLocks noChangeAspect="1" noChangeArrowheads="1"/>
          </p:cNvPicPr>
          <p:nvPr/>
        </p:nvPicPr>
        <p:blipFill>
          <a:blip r:embed="rId7" cstate="print"/>
          <a:srcRect l="34750" t="17276" r="40428" b="19379"/>
          <a:stretch>
            <a:fillRect/>
          </a:stretch>
        </p:blipFill>
        <p:spPr bwMode="auto">
          <a:xfrm rot="15312275">
            <a:off x="2420444" y="4536954"/>
            <a:ext cx="773095" cy="1700808"/>
          </a:xfrm>
          <a:prstGeom prst="rect">
            <a:avLst/>
          </a:prstGeom>
          <a:noFill/>
        </p:spPr>
      </p:pic>
      <p:sp>
        <p:nvSpPr>
          <p:cNvPr id="42" name="TextBox 41"/>
          <p:cNvSpPr txBox="1"/>
          <p:nvPr/>
        </p:nvSpPr>
        <p:spPr>
          <a:xfrm>
            <a:off x="1907704" y="5752300"/>
            <a:ext cx="1800200" cy="707886"/>
          </a:xfrm>
          <a:prstGeom prst="rect">
            <a:avLst/>
          </a:prstGeom>
          <a:solidFill>
            <a:srgbClr val="00B050"/>
          </a:solidFill>
        </p:spPr>
        <p:txBody>
          <a:bodyPr wrap="square" rtlCol="0">
            <a:spAutoFit/>
          </a:bodyPr>
          <a:lstStyle/>
          <a:p>
            <a:pPr algn="ctr" eaLnBrk="1" fontAlgn="auto" hangingPunct="1">
              <a:spcBef>
                <a:spcPts val="0"/>
              </a:spcBef>
              <a:spcAft>
                <a:spcPts val="0"/>
              </a:spcAft>
            </a:pPr>
            <a:r>
              <a:rPr lang="en-US" altLang="zh-CN" b="1" dirty="0">
                <a:solidFill>
                  <a:prstClr val="white"/>
                </a:solidFill>
                <a:latin typeface="Lucida Sans Unicode"/>
                <a:ea typeface="黑体"/>
              </a:rPr>
              <a:t>Bob’s public key</a:t>
            </a:r>
            <a:endParaRPr lang="zh-CN" altLang="en-US" b="1" dirty="0">
              <a:solidFill>
                <a:prstClr val="white"/>
              </a:solidFill>
              <a:latin typeface="Lucida Sans Unicode"/>
              <a:ea typeface="黑体"/>
            </a:endParaRPr>
          </a:p>
        </p:txBody>
      </p:sp>
      <p:sp>
        <p:nvSpPr>
          <p:cNvPr id="43" name="TextBox 42"/>
          <p:cNvSpPr txBox="1"/>
          <p:nvPr/>
        </p:nvSpPr>
        <p:spPr>
          <a:xfrm>
            <a:off x="5148064" y="5752300"/>
            <a:ext cx="1800200" cy="707886"/>
          </a:xfrm>
          <a:prstGeom prst="rect">
            <a:avLst/>
          </a:prstGeom>
          <a:solidFill>
            <a:schemeClr val="tx1"/>
          </a:solidFill>
        </p:spPr>
        <p:txBody>
          <a:bodyPr wrap="square" rtlCol="0">
            <a:spAutoFit/>
          </a:bodyPr>
          <a:lstStyle/>
          <a:p>
            <a:pPr algn="ctr" eaLnBrk="1" fontAlgn="auto" hangingPunct="1">
              <a:spcBef>
                <a:spcPts val="0"/>
              </a:spcBef>
              <a:spcAft>
                <a:spcPts val="0"/>
              </a:spcAft>
            </a:pPr>
            <a:r>
              <a:rPr lang="en-US" altLang="zh-CN" b="1" dirty="0">
                <a:solidFill>
                  <a:prstClr val="white"/>
                </a:solidFill>
                <a:latin typeface="Lucida Sans Unicode"/>
                <a:ea typeface="黑体"/>
              </a:rPr>
              <a:t>Bob’s private key</a:t>
            </a:r>
            <a:endParaRPr lang="zh-CN" altLang="en-US" b="1" dirty="0">
              <a:solidFill>
                <a:prstClr val="white"/>
              </a:solidFill>
              <a:latin typeface="Lucida Sans Unicode"/>
              <a:ea typeface="黑体"/>
            </a:endParaRPr>
          </a:p>
        </p:txBody>
      </p:sp>
      <p:pic>
        <p:nvPicPr>
          <p:cNvPr id="44" name="Picture 5" descr="D:\Teaching in JNU\2014春 - 密码学 - 国际学院\Lecture 1\symmetric.gif"/>
          <p:cNvPicPr>
            <a:picLocks noChangeAspect="1" noChangeArrowheads="1"/>
          </p:cNvPicPr>
          <p:nvPr/>
        </p:nvPicPr>
        <p:blipFill>
          <a:blip r:embed="rId5" cstate="print"/>
          <a:srcRect l="72382"/>
          <a:stretch>
            <a:fillRect/>
          </a:stretch>
        </p:blipFill>
        <p:spPr bwMode="auto">
          <a:xfrm>
            <a:off x="3923928" y="3933056"/>
            <a:ext cx="989112" cy="1495425"/>
          </a:xfrm>
          <a:prstGeom prst="rect">
            <a:avLst/>
          </a:prstGeom>
          <a:noFill/>
          <a:ln w="9525">
            <a:noFill/>
            <a:miter lim="800000"/>
            <a:headEnd/>
            <a:tailEnd/>
          </a:ln>
        </p:spPr>
      </p:pic>
      <p:sp>
        <p:nvSpPr>
          <p:cNvPr id="31" name="内容占位符 8"/>
          <p:cNvSpPr txBox="1">
            <a:spLocks/>
          </p:cNvSpPr>
          <p:nvPr/>
        </p:nvSpPr>
        <p:spPr>
          <a:xfrm>
            <a:off x="179512" y="1268760"/>
            <a:ext cx="8892480" cy="2952328"/>
          </a:xfrm>
          <a:prstGeom prst="rect">
            <a:avLst/>
          </a:prstGeom>
        </p:spPr>
        <p:txBody>
          <a:bodyPr>
            <a:noAutofit/>
          </a:bodyPr>
          <a:lstStyle/>
          <a:p>
            <a:pPr marL="365125" lvl="0" indent="-255588">
              <a:spcBef>
                <a:spcPts val="400"/>
              </a:spcBef>
              <a:buClr>
                <a:schemeClr val="accent1"/>
              </a:buClr>
              <a:buSzPct val="100000"/>
              <a:buFont typeface="Wingdings 3" pitchFamily="18" charset="2"/>
              <a:buChar char=""/>
            </a:pPr>
            <a:r>
              <a:rPr lang="en-US" altLang="zh-CN" sz="2800" b="1" kern="0" dirty="0" smtClean="0">
                <a:solidFill>
                  <a:schemeClr val="tx1"/>
                </a:solidFill>
                <a:ea typeface="+mn-ea"/>
                <a:cs typeface="Times New Roman" pitchFamily="18" charset="0"/>
              </a:rPr>
              <a:t>Encryption is easy to compute; </a:t>
            </a:r>
            <a:r>
              <a:rPr lang="en-US" altLang="zh-CN" sz="2800" b="1" kern="0" dirty="0" smtClean="0">
                <a:solidFill>
                  <a:srgbClr val="3333FF"/>
                </a:solidFill>
                <a:ea typeface="+mn-ea"/>
                <a:cs typeface="Times New Roman" pitchFamily="18" charset="0"/>
              </a:rPr>
              <a:t>decryption is unknown to anyone other than Bob.</a:t>
            </a:r>
            <a:endParaRPr lang="en-US" altLang="zh-CN" sz="3200" b="1" kern="0" dirty="0" smtClean="0">
              <a:solidFill>
                <a:srgbClr val="3333FF"/>
              </a:solidFill>
              <a:ea typeface="+mn-ea"/>
              <a:cs typeface="Times New Roman" pitchFamily="18" charset="0"/>
            </a:endParaRPr>
          </a:p>
          <a:p>
            <a:pPr marL="812800" lvl="2" indent="-355600" eaLnBrk="1" hangingPunct="1">
              <a:lnSpc>
                <a:spcPct val="120000"/>
              </a:lnSpc>
              <a:spcBef>
                <a:spcPct val="20000"/>
              </a:spcBef>
              <a:buClr>
                <a:srgbClr val="3399FF"/>
              </a:buClr>
              <a:buSzPct val="85000"/>
              <a:buFont typeface="Wingdings" pitchFamily="2" charset="2"/>
              <a:buChar char=""/>
              <a:defRPr/>
            </a:pPr>
            <a:r>
              <a:rPr lang="en-US" altLang="zh-CN" sz="2200" b="1" u="sng" kern="0" dirty="0" smtClean="0">
                <a:solidFill>
                  <a:srgbClr val="FF3300"/>
                </a:solidFill>
                <a:cs typeface="Times New Roman" pitchFamily="18" charset="0"/>
              </a:rPr>
              <a:t>A trapdoor one-way function </a:t>
            </a:r>
            <a:r>
              <a:rPr lang="en-US" altLang="zh-CN" sz="2200" b="1" i="1" u="sng" kern="0" dirty="0" smtClean="0">
                <a:solidFill>
                  <a:srgbClr val="FF3300"/>
                </a:solidFill>
                <a:cs typeface="Times New Roman" pitchFamily="18" charset="0"/>
              </a:rPr>
              <a:t>y = </a:t>
            </a:r>
            <a:r>
              <a:rPr lang="en-US" altLang="zh-CN" sz="2200" b="1" i="1" u="sng" kern="0" dirty="0" err="1" smtClean="0">
                <a:solidFill>
                  <a:srgbClr val="FF3300"/>
                </a:solidFill>
                <a:cs typeface="Times New Roman" pitchFamily="18" charset="0"/>
              </a:rPr>
              <a:t>f</a:t>
            </a:r>
            <a:r>
              <a:rPr lang="en-US" altLang="zh-CN" sz="2200" b="1" i="1" u="sng" kern="0" baseline="-25000" dirty="0" err="1" smtClean="0">
                <a:solidFill>
                  <a:srgbClr val="FF3300"/>
                </a:solidFill>
                <a:cs typeface="Times New Roman" pitchFamily="18" charset="0"/>
              </a:rPr>
              <a:t>K</a:t>
            </a:r>
            <a:r>
              <a:rPr lang="en-US" altLang="zh-CN" sz="2200" b="1" u="sng" kern="0" dirty="0" smtClean="0">
                <a:solidFill>
                  <a:srgbClr val="FF3300"/>
                </a:solidFill>
                <a:cs typeface="Times New Roman" pitchFamily="18" charset="0"/>
              </a:rPr>
              <a:t>(</a:t>
            </a:r>
            <a:r>
              <a:rPr lang="en-US" altLang="zh-CN" sz="2200" b="1" i="1" u="sng" kern="0" dirty="0" smtClean="0">
                <a:solidFill>
                  <a:srgbClr val="FF3300"/>
                </a:solidFill>
                <a:cs typeface="Times New Roman" pitchFamily="18" charset="0"/>
              </a:rPr>
              <a:t>x</a:t>
            </a:r>
            <a:r>
              <a:rPr lang="en-US" altLang="zh-CN" sz="2200" b="1" u="sng" kern="0" dirty="0" smtClean="0">
                <a:solidFill>
                  <a:srgbClr val="FF3300"/>
                </a:solidFill>
                <a:cs typeface="Times New Roman" pitchFamily="18" charset="0"/>
              </a:rPr>
              <a:t>):</a:t>
            </a:r>
            <a:r>
              <a:rPr lang="en-US" altLang="zh-CN" sz="2200" b="1" i="1" u="sng" kern="0" dirty="0" smtClean="0">
                <a:solidFill>
                  <a:srgbClr val="FF3300"/>
                </a:solidFill>
                <a:cs typeface="Times New Roman" pitchFamily="18" charset="0"/>
              </a:rPr>
              <a:t> </a:t>
            </a:r>
            <a:r>
              <a:rPr lang="en-US" altLang="zh-CN" sz="2200" b="1" kern="0" dirty="0" smtClean="0">
                <a:solidFill>
                  <a:srgbClr val="3333FF"/>
                </a:solidFill>
                <a:cs typeface="Times New Roman" pitchFamily="18" charset="0"/>
              </a:rPr>
              <a:t>one-way, trapdoor (as </a:t>
            </a:r>
            <a:r>
              <a:rPr lang="en-US" altLang="zh-CN" sz="2200" b="1" i="1" kern="0" dirty="0" smtClean="0">
                <a:solidFill>
                  <a:srgbClr val="3333FF"/>
                </a:solidFill>
                <a:cs typeface="Times New Roman" pitchFamily="18" charset="0"/>
              </a:rPr>
              <a:t>K</a:t>
            </a:r>
            <a:r>
              <a:rPr lang="en-US" altLang="zh-CN" sz="2200" b="1" kern="0" dirty="0" smtClean="0">
                <a:solidFill>
                  <a:srgbClr val="3333FF"/>
                </a:solidFill>
                <a:cs typeface="Times New Roman" pitchFamily="18" charset="0"/>
              </a:rPr>
              <a:t>)</a:t>
            </a:r>
          </a:p>
          <a:p>
            <a:pPr marL="1270000" lvl="3" indent="-355600" eaLnBrk="1" hangingPunct="1">
              <a:lnSpc>
                <a:spcPct val="120000"/>
              </a:lnSpc>
              <a:spcBef>
                <a:spcPct val="20000"/>
              </a:spcBef>
              <a:buClr>
                <a:srgbClr val="3399FF"/>
              </a:buClr>
              <a:buSzPct val="85000"/>
              <a:buFont typeface="Wingdings" pitchFamily="2" charset="2"/>
              <a:buChar char=""/>
              <a:defRPr/>
            </a:pPr>
            <a:endParaRPr lang="en-US" altLang="zh-CN" sz="1000" b="1" kern="0" dirty="0" smtClean="0">
              <a:cs typeface="Times New Roman" pitchFamily="18" charset="0"/>
            </a:endParaRPr>
          </a:p>
          <a:p>
            <a:pPr marL="365125" indent="-255588">
              <a:lnSpc>
                <a:spcPct val="120000"/>
              </a:lnSpc>
              <a:spcBef>
                <a:spcPts val="400"/>
              </a:spcBef>
              <a:buClr>
                <a:schemeClr val="accent1"/>
              </a:buClr>
              <a:buSzPct val="100000"/>
              <a:buFont typeface="Wingdings 3" pitchFamily="18" charset="2"/>
              <a:buChar char=""/>
              <a:defRPr/>
            </a:pPr>
            <a:r>
              <a:rPr lang="en-US" altLang="zh-CN" sz="2400" b="1" u="sng" kern="0" dirty="0" smtClean="0">
                <a:solidFill>
                  <a:srgbClr val="FF3300"/>
                </a:solidFill>
                <a:ea typeface="+mn-ea"/>
                <a:cs typeface="Times New Roman" pitchFamily="18" charset="0"/>
              </a:rPr>
              <a:t>The Computational Security of PKC </a:t>
            </a:r>
            <a:r>
              <a:rPr lang="en-US" altLang="zh-CN" sz="2400" b="1" u="sng" kern="0" dirty="0" smtClean="0">
                <a:solidFill>
                  <a:schemeClr val="tx1"/>
                </a:solidFill>
                <a:ea typeface="+mn-ea"/>
                <a:cs typeface="Times New Roman" pitchFamily="18" charset="0"/>
              </a:rPr>
              <a:t>is studied, </a:t>
            </a:r>
            <a:r>
              <a:rPr lang="en-US" altLang="zh-CN" sz="2400" b="1" kern="0" dirty="0" smtClean="0">
                <a:solidFill>
                  <a:srgbClr val="3333FF"/>
                </a:solidFill>
                <a:ea typeface="+mn-ea"/>
                <a:cs typeface="Times New Roman" pitchFamily="18" charset="0"/>
              </a:rPr>
              <a:t>since PKC can never provide unconditional security as the encryption rule is public. </a:t>
            </a:r>
            <a:endParaRPr lang="en-US" altLang="zh-CN" sz="2400" b="1" u="sng" kern="0" dirty="0" smtClean="0">
              <a:solidFill>
                <a:schemeClr val="tx1"/>
              </a:solidFill>
              <a:ea typeface="+mn-ea"/>
              <a:cs typeface="Times New Roman" pitchFamily="18" charset="0"/>
            </a:endParaRPr>
          </a:p>
        </p:txBody>
      </p:sp>
    </p:spTree>
    <p:extLst>
      <p:ext uri="{BB962C8B-B14F-4D97-AF65-F5344CB8AC3E}">
        <p14:creationId xmlns:p14="http://schemas.microsoft.com/office/powerpoint/2010/main" val="349562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7623</TotalTime>
  <Words>3758</Words>
  <Application>Microsoft Office PowerPoint</Application>
  <PresentationFormat>全屏显示(4:3)</PresentationFormat>
  <Paragraphs>623</Paragraphs>
  <Slides>59</Slides>
  <Notes>32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1" baseType="lpstr">
      <vt:lpstr>聚合</vt:lpstr>
      <vt:lpstr>Equation</vt:lpstr>
      <vt:lpstr>Lecture 6: The RSA Cryptosystem and Factoring Integers -Cryptographic Algorithms and Protocols</vt:lpstr>
      <vt:lpstr>Outline</vt:lpstr>
      <vt:lpstr>Why PKC?</vt:lpstr>
      <vt:lpstr>Why PKC?</vt:lpstr>
      <vt:lpstr>Why PKC?</vt:lpstr>
      <vt:lpstr>Why PKC?</vt:lpstr>
      <vt:lpstr>Brief History of PKC</vt:lpstr>
      <vt:lpstr>Brief History of PKC</vt:lpstr>
      <vt:lpstr>Basics of PKC?</vt:lpstr>
      <vt:lpstr>Outline</vt:lpstr>
      <vt:lpstr>2.1 The Euclidean Algorithm (欧几里得算法)</vt:lpstr>
      <vt:lpstr>PowerPoint 演示文稿</vt:lpstr>
      <vt:lpstr>PowerPoint 演示文稿</vt:lpstr>
      <vt:lpstr>PowerPoint 演示文稿</vt:lpstr>
      <vt:lpstr>PowerPoint 演示文稿</vt:lpstr>
      <vt:lpstr>2.2 The Chinese Remainder Theorem         (中国剩余定理)</vt:lpstr>
      <vt:lpstr>2.2 The Chinese Remainder Theorem </vt:lpstr>
      <vt:lpstr>2.2 The Chinese Remainder Theorem </vt:lpstr>
      <vt:lpstr>2.2 The Chinese Remainder Theorem </vt:lpstr>
      <vt:lpstr>2.3 Group Theory II</vt:lpstr>
      <vt:lpstr>2.3 Group Theory II</vt:lpstr>
      <vt:lpstr>Outline</vt:lpstr>
      <vt:lpstr>Introduction to RSA</vt:lpstr>
      <vt:lpstr>Description of PKC Cryptosystem</vt:lpstr>
      <vt:lpstr>RSA-Parameter Generation Alg</vt:lpstr>
      <vt:lpstr>RSA – Encryption &amp; Decryption Algs</vt:lpstr>
      <vt:lpstr>RSA - Correctness</vt:lpstr>
      <vt:lpstr>RSA-An Example </vt:lpstr>
      <vt:lpstr>Outline</vt:lpstr>
      <vt:lpstr>Implementing RSA</vt:lpstr>
      <vt:lpstr>PowerPoint 演示文稿</vt:lpstr>
      <vt:lpstr>PowerPoint 演示文稿</vt:lpstr>
      <vt:lpstr>Implementing RSA</vt:lpstr>
      <vt:lpstr>Primality Testing</vt:lpstr>
      <vt:lpstr>Primality Testing - Monte Carlo algorithms</vt:lpstr>
      <vt:lpstr>Primality Testing – Composites Probl.</vt:lpstr>
      <vt:lpstr>PowerPoint 演示文稿</vt:lpstr>
      <vt:lpstr>Outline</vt:lpstr>
      <vt:lpstr>Security Discussions</vt:lpstr>
      <vt:lpstr>Algorithms of Factoring n (Skipped)</vt:lpstr>
      <vt:lpstr>Factoring n (1/3)</vt:lpstr>
      <vt:lpstr>Factoring n (2/3)</vt:lpstr>
      <vt:lpstr>Factoring n (3/3)</vt:lpstr>
      <vt:lpstr>Secure n</vt:lpstr>
      <vt:lpstr>Computing</vt:lpstr>
      <vt:lpstr>Computing a</vt:lpstr>
      <vt:lpstr>Outline</vt:lpstr>
      <vt:lpstr>The Rabin Cryptosystem</vt:lpstr>
      <vt:lpstr>Turing Reduction</vt:lpstr>
      <vt:lpstr>Security of the Rabin Cryptosystem</vt:lpstr>
      <vt:lpstr>Outline</vt:lpstr>
      <vt:lpstr>Different Attack Goals</vt:lpstr>
      <vt:lpstr>Partial break of RSA</vt:lpstr>
      <vt:lpstr>Semantic Security</vt:lpstr>
      <vt:lpstr>Semantic Security of PKC (skipped) </vt:lpstr>
      <vt:lpstr>Semantic Security of PKC (skipped) </vt:lpstr>
      <vt:lpstr>Summary</vt:lpstr>
      <vt:lpstr>PowerPoint 演示文稿</vt:lpstr>
      <vt:lpstr>Thank you!</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Huang XJ</cp:lastModifiedBy>
  <cp:revision>505</cp:revision>
  <dcterms:created xsi:type="dcterms:W3CDTF">2006-05-05T07:30:56Z</dcterms:created>
  <dcterms:modified xsi:type="dcterms:W3CDTF">2024-05-22T02:21:28Z</dcterms:modified>
</cp:coreProperties>
</file>